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2" r:id="rId8"/>
    <p:sldId id="315" r:id="rId9"/>
    <p:sldId id="316" r:id="rId10"/>
    <p:sldId id="317" r:id="rId11"/>
    <p:sldId id="318" r:id="rId12"/>
    <p:sldId id="280" r:id="rId13"/>
    <p:sldId id="278" r:id="rId14"/>
    <p:sldId id="320" r:id="rId15"/>
    <p:sldId id="263" r:id="rId16"/>
    <p:sldId id="264" r:id="rId17"/>
    <p:sldId id="265" r:id="rId18"/>
    <p:sldId id="266" r:id="rId19"/>
    <p:sldId id="267" r:id="rId20"/>
    <p:sldId id="268" r:id="rId21"/>
    <p:sldId id="269" r:id="rId22"/>
    <p:sldId id="270" r:id="rId23"/>
    <p:sldId id="272" r:id="rId24"/>
    <p:sldId id="271" r:id="rId25"/>
    <p:sldId id="273" r:id="rId26"/>
    <p:sldId id="274" r:id="rId27"/>
    <p:sldId id="275" r:id="rId28"/>
    <p:sldId id="277" r:id="rId29"/>
    <p:sldId id="276" r:id="rId30"/>
    <p:sldId id="313" r:id="rId31"/>
    <p:sldId id="281" r:id="rId32"/>
    <p:sldId id="279" r:id="rId33"/>
    <p:sldId id="314" r:id="rId34"/>
    <p:sldId id="319" r:id="rId35"/>
    <p:sldId id="282" r:id="rId36"/>
    <p:sldId id="283" r:id="rId37"/>
    <p:sldId id="284" r:id="rId38"/>
    <p:sldId id="285" r:id="rId39"/>
    <p:sldId id="287" r:id="rId40"/>
    <p:sldId id="288" r:id="rId41"/>
    <p:sldId id="289" r:id="rId42"/>
    <p:sldId id="290" r:id="rId43"/>
    <p:sldId id="291" r:id="rId44"/>
    <p:sldId id="292" r:id="rId45"/>
    <p:sldId id="295" r:id="rId46"/>
    <p:sldId id="293" r:id="rId47"/>
    <p:sldId id="294" r:id="rId48"/>
    <p:sldId id="296" r:id="rId49"/>
    <p:sldId id="297" r:id="rId50"/>
    <p:sldId id="298" r:id="rId51"/>
    <p:sldId id="300" r:id="rId52"/>
    <p:sldId id="299" r:id="rId53"/>
    <p:sldId id="301" r:id="rId54"/>
    <p:sldId id="302" r:id="rId55"/>
    <p:sldId id="303" r:id="rId56"/>
    <p:sldId id="304" r:id="rId57"/>
    <p:sldId id="305" r:id="rId58"/>
    <p:sldId id="306" r:id="rId59"/>
    <p:sldId id="307" r:id="rId60"/>
    <p:sldId id="308" r:id="rId61"/>
    <p:sldId id="309" r:id="rId62"/>
    <p:sldId id="310" r:id="rId63"/>
    <p:sldId id="311" r:id="rId64"/>
    <p:sldId id="312"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64E24C-2952-4450-B21D-7019BD539A6E}" type="datetimeFigureOut">
              <a:rPr lang="en-US" smtClean="0"/>
              <a:pPr/>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14C3FA-E6DF-4C9A-9B38-AB0A0686B7B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64E24C-2952-4450-B21D-7019BD539A6E}" type="datetimeFigureOut">
              <a:rPr lang="en-US" smtClean="0"/>
              <a:pPr/>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14C3FA-E6DF-4C9A-9B38-AB0A0686B7B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64E24C-2952-4450-B21D-7019BD539A6E}" type="datetimeFigureOut">
              <a:rPr lang="en-US" smtClean="0"/>
              <a:pPr/>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14C3FA-E6DF-4C9A-9B38-AB0A0686B7B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64E24C-2952-4450-B21D-7019BD539A6E}" type="datetimeFigureOut">
              <a:rPr lang="en-US" smtClean="0"/>
              <a:pPr/>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14C3FA-E6DF-4C9A-9B38-AB0A0686B7B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64E24C-2952-4450-B21D-7019BD539A6E}" type="datetimeFigureOut">
              <a:rPr lang="en-US" smtClean="0"/>
              <a:pPr/>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14C3FA-E6DF-4C9A-9B38-AB0A0686B7B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64E24C-2952-4450-B21D-7019BD539A6E}" type="datetimeFigureOut">
              <a:rPr lang="en-US" smtClean="0"/>
              <a:pPr/>
              <a:t>3/16/2021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14C3FA-E6DF-4C9A-9B38-AB0A0686B7B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64E24C-2952-4450-B21D-7019BD539A6E}" type="datetimeFigureOut">
              <a:rPr lang="en-US" smtClean="0"/>
              <a:pPr/>
              <a:t>3/16/2021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14C3FA-E6DF-4C9A-9B38-AB0A0686B7B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64E24C-2952-4450-B21D-7019BD539A6E}" type="datetimeFigureOut">
              <a:rPr lang="en-US" smtClean="0"/>
              <a:pPr/>
              <a:t>3/16/2021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14C3FA-E6DF-4C9A-9B38-AB0A0686B7B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64E24C-2952-4450-B21D-7019BD539A6E}" type="datetimeFigureOut">
              <a:rPr lang="en-US" smtClean="0"/>
              <a:pPr/>
              <a:t>3/16/2021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14C3FA-E6DF-4C9A-9B38-AB0A0686B7B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64E24C-2952-4450-B21D-7019BD539A6E}" type="datetimeFigureOut">
              <a:rPr lang="en-US" smtClean="0"/>
              <a:pPr/>
              <a:t>3/16/2021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14C3FA-E6DF-4C9A-9B38-AB0A0686B7B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64E24C-2952-4450-B21D-7019BD539A6E}" type="datetimeFigureOut">
              <a:rPr lang="en-US" smtClean="0"/>
              <a:pPr/>
              <a:t>3/16/2021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14C3FA-E6DF-4C9A-9B38-AB0A0686B7B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64E24C-2952-4450-B21D-7019BD539A6E}" type="datetimeFigureOut">
              <a:rPr lang="en-US" smtClean="0"/>
              <a:pPr/>
              <a:t>3/16/2021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4C3FA-E6DF-4C9A-9B38-AB0A0686B7B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1"/>
          </p:nvPr>
        </p:nvSpPr>
        <p:spPr>
          <a:xfrm>
            <a:off x="1371600" y="2514600"/>
            <a:ext cx="6400800" cy="1752600"/>
          </a:xfrm>
        </p:spPr>
        <p:txBody>
          <a:bodyPr anchor="ctr"/>
          <a:lstStyle/>
          <a:p>
            <a:r>
              <a:rPr lang="en-US" dirty="0" smtClean="0"/>
              <a:t>UNIT – V AIRCRAFT INSTRUMENTS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Times New Roman" pitchFamily="18" charset="0"/>
                <a:cs typeface="Times New Roman" pitchFamily="18" charset="0"/>
              </a:rPr>
              <a:t>Determining the Direction of Precession</a:t>
            </a:r>
            <a:endParaRPr lang="en-US" sz="2800" dirty="0">
              <a:latin typeface="Times New Roman" pitchFamily="18" charset="0"/>
              <a:cs typeface="Times New Roman" pitchFamily="18" charset="0"/>
            </a:endParaRPr>
          </a:p>
        </p:txBody>
      </p:sp>
      <p:pic>
        <p:nvPicPr>
          <p:cNvPr id="2050" name="Picture 2"/>
          <p:cNvPicPr>
            <a:picLocks noGrp="1" noChangeAspect="1" noChangeArrowheads="1"/>
          </p:cNvPicPr>
          <p:nvPr>
            <p:ph idx="1"/>
          </p:nvPr>
        </p:nvPicPr>
        <p:blipFill>
          <a:blip r:embed="rId2"/>
          <a:srcRect/>
          <a:stretch>
            <a:fillRect/>
          </a:stretch>
        </p:blipFill>
        <p:spPr bwMode="auto">
          <a:xfrm>
            <a:off x="381001" y="1143000"/>
            <a:ext cx="8077200" cy="548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457200" y="457200"/>
            <a:ext cx="7772400" cy="6019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Times New Roman" pitchFamily="18" charset="0"/>
                <a:cs typeface="Times New Roman" pitchFamily="18" charset="0"/>
              </a:rPr>
              <a:t>Airspeed indicator</a:t>
            </a:r>
            <a:endParaRPr lang="en-US" sz="2800" dirty="0">
              <a:latin typeface="Times New Roman" pitchFamily="18" charset="0"/>
              <a:cs typeface="Times New Roman" pitchFamily="18" charset="0"/>
            </a:endParaRPr>
          </a:p>
        </p:txBody>
      </p:sp>
      <p:pic>
        <p:nvPicPr>
          <p:cNvPr id="9218" name="Picture 2"/>
          <p:cNvPicPr>
            <a:picLocks noGrp="1" noChangeAspect="1" noChangeArrowheads="1"/>
          </p:cNvPicPr>
          <p:nvPr>
            <p:ph idx="1"/>
          </p:nvPr>
        </p:nvPicPr>
        <p:blipFill>
          <a:blip r:embed="rId2"/>
          <a:srcRect/>
          <a:stretch>
            <a:fillRect/>
          </a:stretch>
        </p:blipFill>
        <p:spPr bwMode="auto">
          <a:xfrm>
            <a:off x="914401" y="1447800"/>
            <a:ext cx="7315200" cy="4953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Times New Roman" pitchFamily="18" charset="0"/>
                <a:cs typeface="Times New Roman" pitchFamily="18" charset="0"/>
              </a:rPr>
              <a:t>Altimeter</a:t>
            </a:r>
            <a:r>
              <a:rPr lang="en-US" dirty="0" smtClean="0"/>
              <a:t> </a:t>
            </a:r>
            <a:endParaRPr lang="en-US" dirty="0"/>
          </a:p>
        </p:txBody>
      </p:sp>
      <p:pic>
        <p:nvPicPr>
          <p:cNvPr id="7170" name="Picture 2"/>
          <p:cNvPicPr>
            <a:picLocks noGrp="1" noChangeAspect="1" noChangeArrowheads="1"/>
          </p:cNvPicPr>
          <p:nvPr>
            <p:ph idx="1"/>
          </p:nvPr>
        </p:nvPicPr>
        <p:blipFill>
          <a:blip r:embed="rId2"/>
          <a:srcRect/>
          <a:stretch>
            <a:fillRect/>
          </a:stretch>
        </p:blipFill>
        <p:spPr bwMode="auto">
          <a:xfrm>
            <a:off x="1066800" y="1524000"/>
            <a:ext cx="7315200" cy="48005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02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74638"/>
            <a:ext cx="8382000" cy="585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5434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Pressure Measuring </a:t>
            </a:r>
            <a:r>
              <a:rPr lang="en-US" b="1" dirty="0" smtClean="0"/>
              <a:t>Instruments</a:t>
            </a:r>
            <a:endParaRPr lang="en-US" dirty="0"/>
          </a:p>
        </p:txBody>
      </p:sp>
      <p:sp>
        <p:nvSpPr>
          <p:cNvPr id="3" name="Content Placeholder 2"/>
          <p:cNvSpPr>
            <a:spLocks noGrp="1"/>
          </p:cNvSpPr>
          <p:nvPr>
            <p:ph idx="1"/>
          </p:nvPr>
        </p:nvSpPr>
        <p:spPr/>
        <p:txBody>
          <a:bodyPr>
            <a:normAutofit/>
          </a:bodyPr>
          <a:lstStyle/>
          <a:p>
            <a:pPr>
              <a:lnSpc>
                <a:spcPct val="150000"/>
              </a:lnSpc>
            </a:pPr>
            <a:r>
              <a:rPr lang="en-US" sz="2000" dirty="0">
                <a:latin typeface="Times New Roman" pitchFamily="18" charset="0"/>
                <a:cs typeface="Times New Roman" pitchFamily="18" charset="0"/>
              </a:rPr>
              <a:t>A number of instruments inform the pilot of the </a:t>
            </a:r>
            <a:r>
              <a:rPr lang="en-US" sz="2000" dirty="0" smtClean="0">
                <a:latin typeface="Times New Roman" pitchFamily="18" charset="0"/>
                <a:cs typeface="Times New Roman" pitchFamily="18" charset="0"/>
              </a:rPr>
              <a:t>aircraft’s condition </a:t>
            </a:r>
            <a:r>
              <a:rPr lang="en-US" sz="2000" dirty="0">
                <a:latin typeface="Times New Roman" pitchFamily="18" charset="0"/>
                <a:cs typeface="Times New Roman" pitchFamily="18" charset="0"/>
              </a:rPr>
              <a:t>and flight situations through the measurement </a:t>
            </a:r>
            <a:r>
              <a:rPr lang="en-US" sz="2000" dirty="0" smtClean="0">
                <a:latin typeface="Times New Roman" pitchFamily="18" charset="0"/>
                <a:cs typeface="Times New Roman" pitchFamily="18" charset="0"/>
              </a:rPr>
              <a:t>of pressure.</a:t>
            </a:r>
          </a:p>
          <a:p>
            <a:pPr>
              <a:lnSpc>
                <a:spcPct val="150000"/>
              </a:lnSpc>
            </a:pPr>
            <a:r>
              <a:rPr lang="en-US" sz="2000" dirty="0">
                <a:latin typeface="Times New Roman" pitchFamily="18" charset="0"/>
                <a:cs typeface="Times New Roman" pitchFamily="18" charset="0"/>
              </a:rPr>
              <a:t>They can be either </a:t>
            </a:r>
            <a:r>
              <a:rPr lang="en-US" sz="2000" dirty="0" smtClean="0">
                <a:latin typeface="Times New Roman" pitchFamily="18" charset="0"/>
                <a:cs typeface="Times New Roman" pitchFamily="18" charset="0"/>
              </a:rPr>
              <a:t>direct reading </a:t>
            </a:r>
            <a:r>
              <a:rPr lang="en-US" sz="2000" dirty="0">
                <a:latin typeface="Times New Roman" pitchFamily="18" charset="0"/>
                <a:cs typeface="Times New Roman" pitchFamily="18" charset="0"/>
              </a:rPr>
              <a:t>or remote sensing. </a:t>
            </a:r>
            <a:endParaRPr lang="en-US" sz="2000" dirty="0" smtClean="0">
              <a:latin typeface="Times New Roman" pitchFamily="18" charset="0"/>
              <a:cs typeface="Times New Roman" pitchFamily="18" charset="0"/>
            </a:endParaRPr>
          </a:p>
          <a:p>
            <a:pPr>
              <a:lnSpc>
                <a:spcPct val="150000"/>
              </a:lnSpc>
            </a:pPr>
            <a:r>
              <a:rPr lang="en-US" sz="2000" dirty="0" smtClean="0">
                <a:latin typeface="Times New Roman" pitchFamily="18" charset="0"/>
                <a:cs typeface="Times New Roman" pitchFamily="18" charset="0"/>
              </a:rPr>
              <a:t>These </a:t>
            </a:r>
            <a:r>
              <a:rPr lang="en-US" sz="2000" dirty="0">
                <a:latin typeface="Times New Roman" pitchFamily="18" charset="0"/>
                <a:cs typeface="Times New Roman" pitchFamily="18" charset="0"/>
              </a:rPr>
              <a:t>are some of the most </a:t>
            </a:r>
            <a:r>
              <a:rPr lang="en-US" sz="2000" dirty="0" smtClean="0">
                <a:latin typeface="Times New Roman" pitchFamily="18" charset="0"/>
                <a:cs typeface="Times New Roman" pitchFamily="18" charset="0"/>
              </a:rPr>
              <a:t>critical instruments </a:t>
            </a:r>
            <a:r>
              <a:rPr lang="en-US" sz="2000" dirty="0">
                <a:latin typeface="Times New Roman" pitchFamily="18" charset="0"/>
                <a:cs typeface="Times New Roman" pitchFamily="18" charset="0"/>
              </a:rPr>
              <a:t>on the aircraft and must </a:t>
            </a:r>
            <a:r>
              <a:rPr lang="en-US" sz="2000" dirty="0" smtClean="0">
                <a:latin typeface="Times New Roman" pitchFamily="18" charset="0"/>
                <a:cs typeface="Times New Roman" pitchFamily="18" charset="0"/>
              </a:rPr>
              <a:t>accurately </a:t>
            </a:r>
            <a:r>
              <a:rPr lang="en-US" sz="2000" dirty="0">
                <a:latin typeface="Times New Roman" pitchFamily="18" charset="0"/>
                <a:cs typeface="Times New Roman" pitchFamily="18" charset="0"/>
              </a:rPr>
              <a:t>inform </a:t>
            </a:r>
            <a:r>
              <a:rPr lang="en-US" sz="2000" dirty="0" smtClean="0">
                <a:latin typeface="Times New Roman" pitchFamily="18" charset="0"/>
                <a:cs typeface="Times New Roman" pitchFamily="18" charset="0"/>
              </a:rPr>
              <a:t>the pilot </a:t>
            </a:r>
            <a:r>
              <a:rPr lang="en-US" sz="2000" dirty="0">
                <a:latin typeface="Times New Roman" pitchFamily="18" charset="0"/>
                <a:cs typeface="Times New Roman" pitchFamily="18" charset="0"/>
              </a:rPr>
              <a:t>to maintain safe operations</a:t>
            </a:r>
            <a:r>
              <a:rPr lang="en-US" dirty="0" smtClean="0"/>
              <a:t>.</a:t>
            </a:r>
          </a:p>
          <a:p>
            <a:pPr>
              <a:lnSpc>
                <a:spcPct val="150000"/>
              </a:lnSpc>
            </a:pPr>
            <a:r>
              <a:rPr lang="en-US" sz="2000" dirty="0">
                <a:latin typeface="Times New Roman" pitchFamily="18" charset="0"/>
                <a:cs typeface="Times New Roman" pitchFamily="18" charset="0"/>
              </a:rPr>
              <a:t>The three fundamental pressure-sensing mechanisms </a:t>
            </a:r>
            <a:r>
              <a:rPr lang="en-US" sz="2000" dirty="0" smtClean="0">
                <a:latin typeface="Times New Roman" pitchFamily="18" charset="0"/>
                <a:cs typeface="Times New Roman" pitchFamily="18" charset="0"/>
              </a:rPr>
              <a:t>used in </a:t>
            </a:r>
            <a:r>
              <a:rPr lang="en-US" sz="2000" dirty="0">
                <a:latin typeface="Times New Roman" pitchFamily="18" charset="0"/>
                <a:cs typeface="Times New Roman" pitchFamily="18" charset="0"/>
              </a:rPr>
              <a:t>aircraft instrument systems are the Bourdon tube, </a:t>
            </a:r>
            <a:r>
              <a:rPr lang="en-US" sz="2000" dirty="0" smtClean="0">
                <a:latin typeface="Times New Roman" pitchFamily="18" charset="0"/>
                <a:cs typeface="Times New Roman" pitchFamily="18" charset="0"/>
              </a:rPr>
              <a:t>the diaphragm </a:t>
            </a:r>
            <a:r>
              <a:rPr lang="en-US" sz="2000" dirty="0">
                <a:latin typeface="Times New Roman" pitchFamily="18" charset="0"/>
                <a:cs typeface="Times New Roman" pitchFamily="18" charset="0"/>
              </a:rPr>
              <a:t>or bellows, and the </a:t>
            </a:r>
            <a:r>
              <a:rPr lang="en-US" sz="2000" dirty="0" smtClean="0">
                <a:latin typeface="Times New Roman" pitchFamily="18" charset="0"/>
                <a:cs typeface="Times New Roman" pitchFamily="18" charset="0"/>
              </a:rPr>
              <a:t>solid-state </a:t>
            </a:r>
            <a:r>
              <a:rPr lang="en-US" sz="2000" dirty="0">
                <a:latin typeface="Times New Roman" pitchFamily="18" charset="0"/>
                <a:cs typeface="Times New Roman" pitchFamily="18" charset="0"/>
              </a:rPr>
              <a:t>sensing </a:t>
            </a:r>
            <a:r>
              <a:rPr lang="en-US" sz="2000" dirty="0" smtClean="0">
                <a:latin typeface="Times New Roman" pitchFamily="18" charset="0"/>
                <a:cs typeface="Times New Roman" pitchFamily="18" charset="0"/>
              </a:rPr>
              <a:t>device.</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Bourdon tube pressure gauge</a:t>
            </a:r>
            <a:endParaRPr lang="en-US" sz="3200" dirty="0">
              <a:latin typeface="Times New Roman" pitchFamily="18" charset="0"/>
              <a:cs typeface="Times New Roman" pitchFamily="18" charset="0"/>
            </a:endParaRPr>
          </a:p>
        </p:txBody>
      </p:sp>
      <p:pic>
        <p:nvPicPr>
          <p:cNvPr id="4098" name="Picture 2"/>
          <p:cNvPicPr>
            <a:picLocks noGrp="1" noChangeAspect="1" noChangeArrowheads="1"/>
          </p:cNvPicPr>
          <p:nvPr>
            <p:ph idx="1"/>
          </p:nvPr>
        </p:nvPicPr>
        <p:blipFill>
          <a:blip r:embed="rId2"/>
          <a:srcRect/>
          <a:stretch>
            <a:fillRect/>
          </a:stretch>
        </p:blipFill>
        <p:spPr bwMode="auto">
          <a:xfrm>
            <a:off x="1371600" y="2133600"/>
            <a:ext cx="6553200" cy="3962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477000"/>
          </a:xfrm>
        </p:spPr>
        <p:txBody>
          <a:bodyPr>
            <a:normAutofit/>
          </a:bodyPr>
          <a:lstStyle/>
          <a:p>
            <a:pPr>
              <a:lnSpc>
                <a:spcPct val="150000"/>
              </a:lnSpc>
            </a:pPr>
            <a:r>
              <a:rPr lang="en-US" sz="2000" dirty="0">
                <a:latin typeface="Times New Roman" pitchFamily="18" charset="0"/>
                <a:cs typeface="Times New Roman" pitchFamily="18" charset="0"/>
              </a:rPr>
              <a:t>A Bourdon tube is illustrated in </a:t>
            </a:r>
            <a:r>
              <a:rPr lang="en-US" sz="2000" i="1" dirty="0">
                <a:latin typeface="Times New Roman" pitchFamily="18" charset="0"/>
                <a:cs typeface="Times New Roman" pitchFamily="18" charset="0"/>
              </a:rPr>
              <a:t>Figure 10-9. </a:t>
            </a:r>
            <a:endParaRPr lang="en-US" sz="2000" i="1" dirty="0" smtClean="0">
              <a:latin typeface="Times New Roman" pitchFamily="18" charset="0"/>
              <a:cs typeface="Times New Roman" pitchFamily="18" charset="0"/>
            </a:endParaRPr>
          </a:p>
          <a:p>
            <a:pPr>
              <a:lnSpc>
                <a:spcPct val="150000"/>
              </a:lnSpc>
            </a:pPr>
            <a:r>
              <a:rPr lang="en-US" sz="2000" i="1" dirty="0" smtClean="0">
                <a:latin typeface="Times New Roman" pitchFamily="18" charset="0"/>
                <a:cs typeface="Times New Roman" pitchFamily="18" charset="0"/>
              </a:rPr>
              <a:t>The </a:t>
            </a:r>
            <a:r>
              <a:rPr lang="en-US" sz="2000" i="1" dirty="0">
                <a:latin typeface="Times New Roman" pitchFamily="18" charset="0"/>
                <a:cs typeface="Times New Roman" pitchFamily="18" charset="0"/>
              </a:rPr>
              <a:t>open </a:t>
            </a:r>
            <a:r>
              <a:rPr lang="en-US" sz="2000" i="1" dirty="0" smtClean="0">
                <a:latin typeface="Times New Roman" pitchFamily="18" charset="0"/>
                <a:cs typeface="Times New Roman" pitchFamily="18" charset="0"/>
              </a:rPr>
              <a:t>end </a:t>
            </a:r>
            <a:r>
              <a:rPr lang="en-US" sz="2000" dirty="0" smtClean="0">
                <a:latin typeface="Times New Roman" pitchFamily="18" charset="0"/>
                <a:cs typeface="Times New Roman" pitchFamily="18" charset="0"/>
              </a:rPr>
              <a:t>of </a:t>
            </a:r>
            <a:r>
              <a:rPr lang="en-US" sz="2000" dirty="0">
                <a:latin typeface="Times New Roman" pitchFamily="18" charset="0"/>
                <a:cs typeface="Times New Roman" pitchFamily="18" charset="0"/>
              </a:rPr>
              <a:t>this coiled tube is fixed in place and the other end is </a:t>
            </a:r>
            <a:r>
              <a:rPr lang="en-US" sz="2000" dirty="0" smtClean="0">
                <a:latin typeface="Times New Roman" pitchFamily="18" charset="0"/>
                <a:cs typeface="Times New Roman" pitchFamily="18" charset="0"/>
              </a:rPr>
              <a:t>sealed and </a:t>
            </a:r>
            <a:r>
              <a:rPr lang="en-US" sz="2000" dirty="0">
                <a:latin typeface="Times New Roman" pitchFamily="18" charset="0"/>
                <a:cs typeface="Times New Roman" pitchFamily="18" charset="0"/>
              </a:rPr>
              <a:t>free to move. When a fluid that needs to be measured </a:t>
            </a:r>
            <a:r>
              <a:rPr lang="en-US" sz="2000" dirty="0" smtClean="0">
                <a:latin typeface="Times New Roman" pitchFamily="18" charset="0"/>
                <a:cs typeface="Times New Roman" pitchFamily="18" charset="0"/>
              </a:rPr>
              <a:t>is directed </a:t>
            </a:r>
            <a:r>
              <a:rPr lang="en-US" sz="2000" dirty="0">
                <a:latin typeface="Times New Roman" pitchFamily="18" charset="0"/>
                <a:cs typeface="Times New Roman" pitchFamily="18" charset="0"/>
              </a:rPr>
              <a:t>into the open end of the tube, the unfixed </a:t>
            </a:r>
            <a:r>
              <a:rPr lang="en-US" sz="2000" dirty="0" smtClean="0">
                <a:latin typeface="Times New Roman" pitchFamily="18" charset="0"/>
                <a:cs typeface="Times New Roman" pitchFamily="18" charset="0"/>
              </a:rPr>
              <a:t>portion of </a:t>
            </a:r>
            <a:r>
              <a:rPr lang="en-US" sz="2000" dirty="0">
                <a:latin typeface="Times New Roman" pitchFamily="18" charset="0"/>
                <a:cs typeface="Times New Roman" pitchFamily="18" charset="0"/>
              </a:rPr>
              <a:t>the coiled tube tends to straighten out. </a:t>
            </a:r>
            <a:endParaRPr lang="en-US" sz="2000" dirty="0" smtClean="0">
              <a:latin typeface="Times New Roman" pitchFamily="18" charset="0"/>
              <a:cs typeface="Times New Roman" pitchFamily="18" charset="0"/>
            </a:endParaRPr>
          </a:p>
          <a:p>
            <a:pPr>
              <a:lnSpc>
                <a:spcPct val="150000"/>
              </a:lnSpc>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higher </a:t>
            </a:r>
            <a:r>
              <a:rPr lang="en-US" sz="2000" dirty="0" smtClean="0">
                <a:latin typeface="Times New Roman" pitchFamily="18" charset="0"/>
                <a:cs typeface="Times New Roman" pitchFamily="18" charset="0"/>
              </a:rPr>
              <a:t>the pressure </a:t>
            </a:r>
            <a:r>
              <a:rPr lang="en-US" sz="2000" dirty="0">
                <a:latin typeface="Times New Roman" pitchFamily="18" charset="0"/>
                <a:cs typeface="Times New Roman" pitchFamily="18" charset="0"/>
              </a:rPr>
              <a:t>of the fluid, the more the tube straightens. When </a:t>
            </a:r>
            <a:r>
              <a:rPr lang="en-US" sz="2000" dirty="0" smtClean="0">
                <a:latin typeface="Times New Roman" pitchFamily="18" charset="0"/>
                <a:cs typeface="Times New Roman" pitchFamily="18" charset="0"/>
              </a:rPr>
              <a:t>the pressure </a:t>
            </a:r>
            <a:r>
              <a:rPr lang="en-US" sz="2000" dirty="0">
                <a:latin typeface="Times New Roman" pitchFamily="18" charset="0"/>
                <a:cs typeface="Times New Roman" pitchFamily="18" charset="0"/>
              </a:rPr>
              <a:t>is reduced, the tube recoils</a:t>
            </a:r>
            <a:r>
              <a:rPr lang="en-US" sz="2000" dirty="0" smtClean="0">
                <a:latin typeface="Times New Roman" pitchFamily="18" charset="0"/>
                <a:cs typeface="Times New Roman" pitchFamily="18" charset="0"/>
              </a:rPr>
              <a:t>.</a:t>
            </a:r>
          </a:p>
          <a:p>
            <a:pPr>
              <a:lnSpc>
                <a:spcPct val="150000"/>
              </a:lnSpc>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 pointer is </a:t>
            </a:r>
            <a:r>
              <a:rPr lang="en-US" sz="2000" dirty="0" smtClean="0">
                <a:latin typeface="Times New Roman" pitchFamily="18" charset="0"/>
                <a:cs typeface="Times New Roman" pitchFamily="18" charset="0"/>
              </a:rPr>
              <a:t>attached to </a:t>
            </a:r>
            <a:r>
              <a:rPr lang="en-US" sz="2000" dirty="0">
                <a:latin typeface="Times New Roman" pitchFamily="18" charset="0"/>
                <a:cs typeface="Times New Roman" pitchFamily="18" charset="0"/>
              </a:rPr>
              <a:t>this moving end of the tube, usually through a </a:t>
            </a:r>
            <a:r>
              <a:rPr lang="en-US" sz="2000" dirty="0" smtClean="0">
                <a:latin typeface="Times New Roman" pitchFamily="18" charset="0"/>
                <a:cs typeface="Times New Roman" pitchFamily="18" charset="0"/>
              </a:rPr>
              <a:t>linkage of </a:t>
            </a:r>
            <a:r>
              <a:rPr lang="en-US" sz="2000" dirty="0">
                <a:latin typeface="Times New Roman" pitchFamily="18" charset="0"/>
                <a:cs typeface="Times New Roman" pitchFamily="18" charset="0"/>
              </a:rPr>
              <a:t>small shafts and gears. By calibrating this motion of </a:t>
            </a:r>
            <a:r>
              <a:rPr lang="en-US" sz="2000" dirty="0" smtClean="0">
                <a:latin typeface="Times New Roman" pitchFamily="18" charset="0"/>
                <a:cs typeface="Times New Roman" pitchFamily="18" charset="0"/>
              </a:rPr>
              <a:t>the straightening </a:t>
            </a:r>
            <a:r>
              <a:rPr lang="en-US" sz="2000" dirty="0">
                <a:latin typeface="Times New Roman" pitchFamily="18" charset="0"/>
                <a:cs typeface="Times New Roman" pitchFamily="18" charset="0"/>
              </a:rPr>
              <a:t>tube, a face or dial of the instrument can </a:t>
            </a:r>
            <a:r>
              <a:rPr lang="en-US" sz="2000" dirty="0" smtClean="0">
                <a:latin typeface="Times New Roman" pitchFamily="18" charset="0"/>
                <a:cs typeface="Times New Roman" pitchFamily="18" charset="0"/>
              </a:rPr>
              <a:t>be created</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a:lnSpc>
                <a:spcPct val="150000"/>
              </a:lnSpc>
            </a:pPr>
            <a:r>
              <a:rPr lang="en-US" sz="2000" dirty="0" smtClean="0">
                <a:latin typeface="Times New Roman" pitchFamily="18" charset="0"/>
                <a:cs typeface="Times New Roman" pitchFamily="18" charset="0"/>
              </a:rPr>
              <a:t>Thus</a:t>
            </a:r>
            <a:r>
              <a:rPr lang="en-US" sz="2000" dirty="0">
                <a:latin typeface="Times New Roman" pitchFamily="18" charset="0"/>
                <a:cs typeface="Times New Roman" pitchFamily="18" charset="0"/>
              </a:rPr>
              <a:t>, by observing the pointer movement along </a:t>
            </a:r>
            <a:r>
              <a:rPr lang="en-US" sz="2000" dirty="0" smtClean="0">
                <a:latin typeface="Times New Roman" pitchFamily="18" charset="0"/>
                <a:cs typeface="Times New Roman" pitchFamily="18" charset="0"/>
              </a:rPr>
              <a:t>the scale </a:t>
            </a:r>
            <a:r>
              <a:rPr lang="en-US" sz="2000" dirty="0">
                <a:latin typeface="Times New Roman" pitchFamily="18" charset="0"/>
                <a:cs typeface="Times New Roman" pitchFamily="18" charset="0"/>
              </a:rPr>
              <a:t>of the instrument face positioned behind it, </a:t>
            </a:r>
            <a:r>
              <a:rPr lang="en-US" sz="2000" dirty="0" smtClean="0">
                <a:latin typeface="Times New Roman" pitchFamily="18" charset="0"/>
                <a:cs typeface="Times New Roman" pitchFamily="18" charset="0"/>
              </a:rPr>
              <a:t>pressure increases </a:t>
            </a:r>
            <a:r>
              <a:rPr lang="en-US" sz="2000" dirty="0">
                <a:latin typeface="Times New Roman" pitchFamily="18" charset="0"/>
                <a:cs typeface="Times New Roman" pitchFamily="18" charset="0"/>
              </a:rPr>
              <a:t>and decreases are communicated to the pilot</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lnSpcReduction="10000"/>
          </a:bodyPr>
          <a:lstStyle/>
          <a:p>
            <a:pPr>
              <a:lnSpc>
                <a:spcPct val="150000"/>
              </a:lnSpc>
            </a:pPr>
            <a:r>
              <a:rPr lang="en-US" sz="2000" dirty="0" smtClean="0">
                <a:latin typeface="Times New Roman" pitchFamily="18" charset="0"/>
                <a:cs typeface="Times New Roman" pitchFamily="18" charset="0"/>
              </a:rPr>
              <a:t>The Bourdon tube is the internal mechanism for many pressure gauges used on aircraft. When high pressures need to be measured, the tube is designed to be stiff. Gauges used to indicate lower pressures use a more flexible tube that uncoils and coils more readily. </a:t>
            </a:r>
          </a:p>
          <a:p>
            <a:pPr>
              <a:lnSpc>
                <a:spcPct val="150000"/>
              </a:lnSpc>
            </a:pPr>
            <a:r>
              <a:rPr lang="en-US" sz="2000" dirty="0" smtClean="0">
                <a:solidFill>
                  <a:srgbClr val="FF0000"/>
                </a:solidFill>
                <a:latin typeface="Times New Roman" pitchFamily="18" charset="0"/>
                <a:cs typeface="Times New Roman" pitchFamily="18" charset="0"/>
              </a:rPr>
              <a:t>Most Bourdon tubes are made from brass, bronze, or copper. </a:t>
            </a:r>
          </a:p>
          <a:p>
            <a:pPr>
              <a:lnSpc>
                <a:spcPct val="150000"/>
              </a:lnSpc>
            </a:pPr>
            <a:r>
              <a:rPr lang="en-US" sz="2000" dirty="0" smtClean="0">
                <a:latin typeface="Times New Roman" pitchFamily="18" charset="0"/>
                <a:cs typeface="Times New Roman" pitchFamily="18" charset="0"/>
              </a:rPr>
              <a:t>Alloys of these metals can be made to coil and uncoil the tube consistently numerous times.</a:t>
            </a:r>
          </a:p>
          <a:p>
            <a:pPr>
              <a:lnSpc>
                <a:spcPct val="150000"/>
              </a:lnSpc>
            </a:pPr>
            <a:r>
              <a:rPr lang="en-US" sz="2000" dirty="0" smtClean="0">
                <a:solidFill>
                  <a:srgbClr val="FF0000"/>
                </a:solidFill>
                <a:latin typeface="Times New Roman" pitchFamily="18" charset="0"/>
                <a:cs typeface="Times New Roman" pitchFamily="18" charset="0"/>
              </a:rPr>
              <a:t>Bourdon tube gauges are simple and reliable. Some of the instruments that use a Bourdon tube mechanism include the engine oil pressure gauge, hydraulic pressure gauge, oxygen tank pressure gauge, and deice boot pressure gauge</a:t>
            </a:r>
            <a:r>
              <a:rPr lang="en-US" sz="2000" dirty="0" smtClean="0">
                <a:latin typeface="Times New Roman" pitchFamily="18" charset="0"/>
                <a:cs typeface="Times New Roman" pitchFamily="18" charset="0"/>
              </a:rPr>
              <a:t>. </a:t>
            </a:r>
          </a:p>
          <a:p>
            <a:pPr>
              <a:lnSpc>
                <a:spcPct val="150000"/>
              </a:lnSpc>
            </a:pPr>
            <a:r>
              <a:rPr lang="en-US" sz="2000" dirty="0" smtClean="0">
                <a:latin typeface="Times New Roman" pitchFamily="18" charset="0"/>
                <a:cs typeface="Times New Roman" pitchFamily="18" charset="0"/>
              </a:rPr>
              <a:t>Since the pressure of the vapor produced by a heated liquid</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a:bodyPr>
          <a:lstStyle/>
          <a:p>
            <a:pPr>
              <a:lnSpc>
                <a:spcPct val="150000"/>
              </a:lnSpc>
            </a:pPr>
            <a:r>
              <a:rPr lang="en-US" sz="2000" dirty="0">
                <a:latin typeface="Times New Roman" pitchFamily="18" charset="0"/>
                <a:cs typeface="Times New Roman" pitchFamily="18" charset="0"/>
              </a:rPr>
              <a:t>Here, </a:t>
            </a:r>
            <a:r>
              <a:rPr lang="en-US" sz="2000" dirty="0" smtClean="0">
                <a:latin typeface="Times New Roman" pitchFamily="18" charset="0"/>
                <a:cs typeface="Times New Roman" pitchFamily="18" charset="0"/>
              </a:rPr>
              <a:t>the Bourdon </a:t>
            </a:r>
            <a:r>
              <a:rPr lang="en-US" sz="2000" dirty="0">
                <a:latin typeface="Times New Roman" pitchFamily="18" charset="0"/>
                <a:cs typeface="Times New Roman" pitchFamily="18" charset="0"/>
              </a:rPr>
              <a:t>tube’s motion is converted to an electrical signal </a:t>
            </a:r>
            <a:r>
              <a:rPr lang="en-US" sz="2000" dirty="0" smtClean="0">
                <a:latin typeface="Times New Roman" pitchFamily="18" charset="0"/>
                <a:cs typeface="Times New Roman" pitchFamily="18" charset="0"/>
              </a:rPr>
              <a:t>and carried </a:t>
            </a:r>
            <a:r>
              <a:rPr lang="en-US" sz="2000" dirty="0">
                <a:latin typeface="Times New Roman" pitchFamily="18" charset="0"/>
                <a:cs typeface="Times New Roman" pitchFamily="18" charset="0"/>
              </a:rPr>
              <a:t>to the cockpit display via a wire. </a:t>
            </a:r>
            <a:endParaRPr lang="en-US" sz="2000" dirty="0" smtClean="0">
              <a:latin typeface="Times New Roman" pitchFamily="18" charset="0"/>
              <a:cs typeface="Times New Roman" pitchFamily="18" charset="0"/>
            </a:endParaRPr>
          </a:p>
          <a:p>
            <a:pPr>
              <a:lnSpc>
                <a:spcPct val="150000"/>
              </a:lnSpc>
            </a:pPr>
            <a:r>
              <a:rPr lang="en-US" sz="2000" dirty="0" smtClean="0">
                <a:solidFill>
                  <a:srgbClr val="FF0000"/>
                </a:solidFill>
                <a:latin typeface="Times New Roman" pitchFamily="18" charset="0"/>
                <a:cs typeface="Times New Roman" pitchFamily="18" charset="0"/>
              </a:rPr>
              <a:t>This </a:t>
            </a:r>
            <a:r>
              <a:rPr lang="en-US" sz="2000" dirty="0">
                <a:solidFill>
                  <a:srgbClr val="FF0000"/>
                </a:solidFill>
                <a:latin typeface="Times New Roman" pitchFamily="18" charset="0"/>
                <a:cs typeface="Times New Roman" pitchFamily="18" charset="0"/>
              </a:rPr>
              <a:t>is lighter </a:t>
            </a:r>
            <a:r>
              <a:rPr lang="en-US" sz="2000" dirty="0" smtClean="0">
                <a:solidFill>
                  <a:srgbClr val="FF0000"/>
                </a:solidFill>
                <a:latin typeface="Times New Roman" pitchFamily="18" charset="0"/>
                <a:cs typeface="Times New Roman" pitchFamily="18" charset="0"/>
              </a:rPr>
              <a:t>and more </a:t>
            </a:r>
            <a:r>
              <a:rPr lang="en-US" sz="2000" dirty="0">
                <a:solidFill>
                  <a:srgbClr val="FF0000"/>
                </a:solidFill>
                <a:latin typeface="Times New Roman" pitchFamily="18" charset="0"/>
                <a:cs typeface="Times New Roman" pitchFamily="18" charset="0"/>
              </a:rPr>
              <a:t>efficient, eliminating the possibility of leaking </a:t>
            </a:r>
            <a:r>
              <a:rPr lang="en-US" sz="2000" dirty="0" smtClean="0">
                <a:solidFill>
                  <a:srgbClr val="FF0000"/>
                </a:solidFill>
                <a:latin typeface="Times New Roman" pitchFamily="18" charset="0"/>
                <a:cs typeface="Times New Roman" pitchFamily="18" charset="0"/>
              </a:rPr>
              <a:t>fluids into </a:t>
            </a:r>
            <a:r>
              <a:rPr lang="en-US" sz="2000" dirty="0">
                <a:solidFill>
                  <a:srgbClr val="FF0000"/>
                </a:solidFill>
                <a:latin typeface="Times New Roman" pitchFamily="18" charset="0"/>
                <a:cs typeface="Times New Roman" pitchFamily="18" charset="0"/>
              </a:rPr>
              <a:t>the passenger compartment of the aircraft</a:t>
            </a:r>
            <a:r>
              <a:rPr lang="en-US" sz="2000" dirty="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Flight Instruments</a:t>
            </a:r>
            <a:br>
              <a:rPr lang="en-US" b="1" dirty="0" smtClean="0"/>
            </a:br>
            <a:endParaRPr lang="en-US" dirty="0"/>
          </a:p>
        </p:txBody>
      </p:sp>
      <p:sp>
        <p:nvSpPr>
          <p:cNvPr id="3" name="Content Placeholder 2"/>
          <p:cNvSpPr>
            <a:spLocks noGrp="1"/>
          </p:cNvSpPr>
          <p:nvPr>
            <p:ph idx="1"/>
          </p:nvPr>
        </p:nvSpPr>
        <p:spPr>
          <a:xfrm>
            <a:off x="457200" y="1600200"/>
            <a:ext cx="8534400" cy="4525963"/>
          </a:xfrm>
        </p:spPr>
        <p:txBody>
          <a:bodyPr>
            <a:normAutofit/>
          </a:bodyPr>
          <a:lstStyle/>
          <a:p>
            <a:pPr>
              <a:lnSpc>
                <a:spcPct val="150000"/>
              </a:lnSpc>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instruments used in controlling the aircraft’s </a:t>
            </a:r>
            <a:r>
              <a:rPr lang="en-US" sz="2000" dirty="0" smtClean="0">
                <a:latin typeface="Times New Roman" pitchFamily="18" charset="0"/>
                <a:cs typeface="Times New Roman" pitchFamily="18" charset="0"/>
              </a:rPr>
              <a:t>flight attitude </a:t>
            </a:r>
            <a:r>
              <a:rPr lang="en-US" sz="2000" dirty="0">
                <a:latin typeface="Times New Roman" pitchFamily="18" charset="0"/>
                <a:cs typeface="Times New Roman" pitchFamily="18" charset="0"/>
              </a:rPr>
              <a:t>are known as the </a:t>
            </a:r>
            <a:r>
              <a:rPr lang="en-US" sz="2000" b="1" dirty="0">
                <a:latin typeface="Times New Roman" pitchFamily="18" charset="0"/>
                <a:cs typeface="Times New Roman" pitchFamily="18" charset="0"/>
              </a:rPr>
              <a:t>flight instruments</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a:lnSpc>
                <a:spcPct val="150000"/>
              </a:lnSpc>
            </a:pPr>
            <a:r>
              <a:rPr lang="en-US" sz="2000" dirty="0" smtClean="0">
                <a:latin typeface="Times New Roman" pitchFamily="18" charset="0"/>
                <a:cs typeface="Times New Roman" pitchFamily="18" charset="0"/>
              </a:rPr>
              <a:t>There </a:t>
            </a:r>
            <a:r>
              <a:rPr lang="en-US" sz="2000" dirty="0">
                <a:latin typeface="Times New Roman" pitchFamily="18" charset="0"/>
                <a:cs typeface="Times New Roman" pitchFamily="18" charset="0"/>
              </a:rPr>
              <a:t>are </a:t>
            </a:r>
            <a:r>
              <a:rPr lang="en-US" sz="2000" dirty="0" smtClean="0">
                <a:latin typeface="Times New Roman" pitchFamily="18" charset="0"/>
                <a:cs typeface="Times New Roman" pitchFamily="18" charset="0"/>
              </a:rPr>
              <a:t>basic flight </a:t>
            </a:r>
            <a:r>
              <a:rPr lang="en-US" sz="2000" dirty="0">
                <a:latin typeface="Times New Roman" pitchFamily="18" charset="0"/>
                <a:cs typeface="Times New Roman" pitchFamily="18" charset="0"/>
              </a:rPr>
              <a:t>instruments, such as the altimeter that displays </a:t>
            </a:r>
            <a:r>
              <a:rPr lang="en-US" sz="2000" dirty="0" smtClean="0">
                <a:latin typeface="Times New Roman" pitchFamily="18" charset="0"/>
                <a:cs typeface="Times New Roman" pitchFamily="18" charset="0"/>
              </a:rPr>
              <a:t>aircraft altitude</a:t>
            </a:r>
            <a:r>
              <a:rPr lang="en-US" sz="2000" dirty="0">
                <a:latin typeface="Times New Roman" pitchFamily="18" charset="0"/>
                <a:cs typeface="Times New Roman" pitchFamily="18" charset="0"/>
              </a:rPr>
              <a:t>; the airspeed indicator; and the magnetic </a:t>
            </a:r>
            <a:r>
              <a:rPr lang="en-US" sz="2000" dirty="0" smtClean="0">
                <a:latin typeface="Times New Roman" pitchFamily="18" charset="0"/>
                <a:cs typeface="Times New Roman" pitchFamily="18" charset="0"/>
              </a:rPr>
              <a:t>direction indicator</a:t>
            </a:r>
            <a:r>
              <a:rPr lang="en-US" sz="2000" dirty="0">
                <a:latin typeface="Times New Roman" pitchFamily="18" charset="0"/>
                <a:cs typeface="Times New Roman" pitchFamily="18" charset="0"/>
              </a:rPr>
              <a:t>, a form of compass. </a:t>
            </a:r>
            <a:endParaRPr lang="en-US" sz="2000" dirty="0" smtClean="0">
              <a:latin typeface="Times New Roman" pitchFamily="18" charset="0"/>
              <a:cs typeface="Times New Roman" pitchFamily="18" charset="0"/>
            </a:endParaRPr>
          </a:p>
          <a:p>
            <a:pPr>
              <a:lnSpc>
                <a:spcPct val="150000"/>
              </a:lnSpc>
            </a:pPr>
            <a:r>
              <a:rPr lang="en-US" sz="2000" dirty="0" smtClean="0">
                <a:latin typeface="Times New Roman" pitchFamily="18" charset="0"/>
                <a:cs typeface="Times New Roman" pitchFamily="18" charset="0"/>
              </a:rPr>
              <a:t>Additionally</a:t>
            </a:r>
            <a:r>
              <a:rPr lang="en-US" sz="2000" dirty="0">
                <a:latin typeface="Times New Roman" pitchFamily="18" charset="0"/>
                <a:cs typeface="Times New Roman" pitchFamily="18" charset="0"/>
              </a:rPr>
              <a:t>, an </a:t>
            </a:r>
            <a:r>
              <a:rPr lang="en-US" sz="2000" dirty="0" smtClean="0">
                <a:latin typeface="Times New Roman" pitchFamily="18" charset="0"/>
                <a:cs typeface="Times New Roman" pitchFamily="18" charset="0"/>
              </a:rPr>
              <a:t>artificial horizon</a:t>
            </a:r>
            <a:r>
              <a:rPr lang="en-US" sz="2000" dirty="0">
                <a:latin typeface="Times New Roman" pitchFamily="18" charset="0"/>
                <a:cs typeface="Times New Roman" pitchFamily="18" charset="0"/>
              </a:rPr>
              <a:t>, turn </a:t>
            </a:r>
            <a:r>
              <a:rPr lang="en-US" sz="2000" dirty="0" smtClean="0">
                <a:latin typeface="Times New Roman" pitchFamily="18" charset="0"/>
                <a:cs typeface="Times New Roman" pitchFamily="18" charset="0"/>
              </a:rPr>
              <a:t>coordinator</a:t>
            </a:r>
            <a:r>
              <a:rPr lang="en-US" sz="2000" dirty="0">
                <a:latin typeface="Times New Roman" pitchFamily="18" charset="0"/>
                <a:cs typeface="Times New Roman" pitchFamily="18" charset="0"/>
              </a:rPr>
              <a:t>, and vertical speed indicator </a:t>
            </a:r>
            <a:r>
              <a:rPr lang="en-US" sz="2000" dirty="0" smtClean="0">
                <a:latin typeface="Times New Roman" pitchFamily="18" charset="0"/>
                <a:cs typeface="Times New Roman" pitchFamily="18" charset="0"/>
              </a:rPr>
              <a:t>are flight </a:t>
            </a:r>
            <a:r>
              <a:rPr lang="en-US" sz="2000" dirty="0">
                <a:latin typeface="Times New Roman" pitchFamily="18" charset="0"/>
                <a:cs typeface="Times New Roman" pitchFamily="18" charset="0"/>
              </a:rPr>
              <a:t>instruments present in most aircraft</a:t>
            </a:r>
            <a:r>
              <a:rPr lang="en-US" sz="2000" dirty="0" smtClean="0">
                <a:latin typeface="Times New Roman" pitchFamily="18" charset="0"/>
                <a:cs typeface="Times New Roman" pitchFamily="18" charset="0"/>
              </a:rPr>
              <a:t>.</a:t>
            </a:r>
          </a:p>
          <a:p>
            <a:r>
              <a:rPr lang="en-US" sz="2000" dirty="0">
                <a:latin typeface="Times New Roman" panose="02020603050405020304" pitchFamily="18" charset="0"/>
                <a:cs typeface="Times New Roman" panose="02020603050405020304" pitchFamily="18" charset="0"/>
              </a:rPr>
              <a:t>Original analog flight instruments are operated by </a:t>
            </a:r>
            <a:r>
              <a:rPr lang="en-US" sz="2000" dirty="0" smtClean="0">
                <a:latin typeface="Times New Roman" panose="02020603050405020304" pitchFamily="18" charset="0"/>
                <a:cs typeface="Times New Roman" panose="02020603050405020304" pitchFamily="18" charset="0"/>
              </a:rPr>
              <a:t>air pressure </a:t>
            </a:r>
            <a:r>
              <a:rPr lang="en-US" sz="2000" dirty="0">
                <a:latin typeface="Times New Roman" panose="02020603050405020304" pitchFamily="18" charset="0"/>
                <a:cs typeface="Times New Roman" panose="02020603050405020304" pitchFamily="18" charset="0"/>
              </a:rPr>
              <a:t>and the use of </a:t>
            </a:r>
            <a:r>
              <a:rPr lang="en-US" sz="2000" dirty="0" smtClean="0">
                <a:latin typeface="Times New Roman" panose="02020603050405020304" pitchFamily="18" charset="0"/>
                <a:cs typeface="Times New Roman" panose="02020603050405020304" pitchFamily="18" charset="0"/>
              </a:rPr>
              <a:t>gyroscopes.</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smtClean="0">
                <a:latin typeface="Times New Roman" pitchFamily="18" charset="0"/>
                <a:cs typeface="Times New Roman" pitchFamily="18" charset="0"/>
              </a:rPr>
              <a:t>Diaphragm </a:t>
            </a:r>
            <a:r>
              <a:rPr lang="en-US" sz="3200" dirty="0" smtClean="0">
                <a:latin typeface="Times New Roman" pitchFamily="18" charset="0"/>
                <a:cs typeface="Times New Roman" pitchFamily="18" charset="0"/>
              </a:rPr>
              <a:t>Pressure Gauge </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19200"/>
            <a:ext cx="8229600" cy="4525963"/>
          </a:xfrm>
        </p:spPr>
        <p:txBody>
          <a:bodyPr>
            <a:normAutofit/>
          </a:bodyPr>
          <a:lstStyle/>
          <a:p>
            <a:pPr>
              <a:lnSpc>
                <a:spcPct val="150000"/>
              </a:lnSpc>
            </a:pPr>
            <a:r>
              <a:rPr lang="en-US" sz="2000" dirty="0">
                <a:latin typeface="Times New Roman" pitchFamily="18" charset="0"/>
                <a:cs typeface="Times New Roman" pitchFamily="18" charset="0"/>
              </a:rPr>
              <a:t>The diaphragm and bellows are two other basic </a:t>
            </a:r>
            <a:r>
              <a:rPr lang="en-US" sz="2000" dirty="0" smtClean="0">
                <a:latin typeface="Times New Roman" pitchFamily="18" charset="0"/>
                <a:cs typeface="Times New Roman" pitchFamily="18" charset="0"/>
              </a:rPr>
              <a:t>sensing mechanisms </a:t>
            </a:r>
            <a:r>
              <a:rPr lang="en-US" sz="2000" dirty="0">
                <a:latin typeface="Times New Roman" pitchFamily="18" charset="0"/>
                <a:cs typeface="Times New Roman" pitchFamily="18" charset="0"/>
              </a:rPr>
              <a:t>employed in aircraft instruments for </a:t>
            </a:r>
            <a:r>
              <a:rPr lang="en-US" sz="2000" dirty="0" smtClean="0">
                <a:latin typeface="Times New Roman" pitchFamily="18" charset="0"/>
                <a:cs typeface="Times New Roman" pitchFamily="18" charset="0"/>
              </a:rPr>
              <a:t>pressure measurement</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a:lnSpc>
                <a:spcPct val="150000"/>
              </a:lnSpc>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diaphragm is a hollow, thin-walled </a:t>
            </a:r>
            <a:r>
              <a:rPr lang="en-US" sz="2000" dirty="0" smtClean="0">
                <a:latin typeface="Times New Roman" pitchFamily="18" charset="0"/>
                <a:cs typeface="Times New Roman" pitchFamily="18" charset="0"/>
              </a:rPr>
              <a:t>metal disk</a:t>
            </a:r>
            <a:r>
              <a:rPr lang="en-US" sz="2000" dirty="0">
                <a:latin typeface="Times New Roman" pitchFamily="18" charset="0"/>
                <a:cs typeface="Times New Roman" pitchFamily="18" charset="0"/>
              </a:rPr>
              <a:t>, usually corrugated. When pressure is introduced </a:t>
            </a:r>
            <a:r>
              <a:rPr lang="en-US" sz="2000" dirty="0" smtClean="0">
                <a:latin typeface="Times New Roman" pitchFamily="18" charset="0"/>
                <a:cs typeface="Times New Roman" pitchFamily="18" charset="0"/>
              </a:rPr>
              <a:t>through an </a:t>
            </a:r>
            <a:r>
              <a:rPr lang="en-US" sz="2000" dirty="0">
                <a:latin typeface="Times New Roman" pitchFamily="18" charset="0"/>
                <a:cs typeface="Times New Roman" pitchFamily="18" charset="0"/>
              </a:rPr>
              <a:t>opening on one side of the disk, the entire disk expands.</a:t>
            </a:r>
          </a:p>
          <a:p>
            <a:pPr>
              <a:lnSpc>
                <a:spcPct val="150000"/>
              </a:lnSpc>
            </a:pPr>
            <a:r>
              <a:rPr lang="en-US" sz="2000" dirty="0">
                <a:latin typeface="Times New Roman" pitchFamily="18" charset="0"/>
                <a:cs typeface="Times New Roman" pitchFamily="18" charset="0"/>
              </a:rPr>
              <a:t>By placing linkage in contact against the other side of </a:t>
            </a:r>
            <a:r>
              <a:rPr lang="en-US" sz="2000" dirty="0" smtClean="0">
                <a:latin typeface="Times New Roman" pitchFamily="18" charset="0"/>
                <a:cs typeface="Times New Roman" pitchFamily="18" charset="0"/>
              </a:rPr>
              <a:t>the disk</a:t>
            </a:r>
            <a:r>
              <a:rPr lang="en-US" sz="2000" dirty="0">
                <a:latin typeface="Times New Roman" pitchFamily="18" charset="0"/>
                <a:cs typeface="Times New Roman" pitchFamily="18" charset="0"/>
              </a:rPr>
              <a:t>, the movement of the pressurized diaphragm can </a:t>
            </a:r>
            <a:r>
              <a:rPr lang="en-US" sz="2000" dirty="0" smtClean="0">
                <a:latin typeface="Times New Roman" pitchFamily="18" charset="0"/>
                <a:cs typeface="Times New Roman" pitchFamily="18" charset="0"/>
              </a:rPr>
              <a:t>be transferred </a:t>
            </a:r>
            <a:r>
              <a:rPr lang="en-US" sz="2000" dirty="0">
                <a:latin typeface="Times New Roman" pitchFamily="18" charset="0"/>
                <a:cs typeface="Times New Roman" pitchFamily="18" charset="0"/>
              </a:rPr>
              <a:t>to a pointer that registers the movement </a:t>
            </a:r>
            <a:r>
              <a:rPr lang="en-US" sz="2000" dirty="0" smtClean="0">
                <a:latin typeface="Times New Roman" pitchFamily="18" charset="0"/>
                <a:cs typeface="Times New Roman" pitchFamily="18" charset="0"/>
              </a:rPr>
              <a:t>against the </a:t>
            </a:r>
            <a:r>
              <a:rPr lang="en-US" sz="2000" dirty="0">
                <a:latin typeface="Times New Roman" pitchFamily="18" charset="0"/>
                <a:cs typeface="Times New Roman" pitchFamily="18" charset="0"/>
              </a:rPr>
              <a:t>scale on the instrument face.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a:lnSpc>
                <a:spcPct val="150000"/>
              </a:lnSpc>
            </a:pPr>
            <a:r>
              <a:rPr lang="en-US" sz="2000" dirty="0">
                <a:latin typeface="Times New Roman" pitchFamily="18" charset="0"/>
                <a:cs typeface="Times New Roman" pitchFamily="18" charset="0"/>
              </a:rPr>
              <a:t>Diaphragms can also be sealed. The diaphragm can </a:t>
            </a:r>
            <a:r>
              <a:rPr lang="en-US" sz="2000" dirty="0" smtClean="0">
                <a:latin typeface="Times New Roman" pitchFamily="18" charset="0"/>
                <a:cs typeface="Times New Roman" pitchFamily="18" charset="0"/>
              </a:rPr>
              <a:t>be evacuated </a:t>
            </a:r>
            <a:r>
              <a:rPr lang="en-US" sz="2000" dirty="0">
                <a:latin typeface="Times New Roman" pitchFamily="18" charset="0"/>
                <a:cs typeface="Times New Roman" pitchFamily="18" charset="0"/>
              </a:rPr>
              <a:t>before sealing, retaining absolutely </a:t>
            </a:r>
            <a:r>
              <a:rPr lang="en-US" sz="2000" dirty="0" smtClean="0">
                <a:latin typeface="Times New Roman" pitchFamily="18" charset="0"/>
                <a:cs typeface="Times New Roman" pitchFamily="18" charset="0"/>
              </a:rPr>
              <a:t>nothing inside</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a:lnSpc>
                <a:spcPct val="150000"/>
              </a:lnSpc>
            </a:pPr>
            <a:r>
              <a:rPr lang="en-US" sz="2000" dirty="0" smtClean="0">
                <a:latin typeface="Times New Roman" pitchFamily="18" charset="0"/>
                <a:cs typeface="Times New Roman" pitchFamily="18" charset="0"/>
              </a:rPr>
              <a:t>When </a:t>
            </a:r>
            <a:r>
              <a:rPr lang="en-US" sz="2000" dirty="0">
                <a:latin typeface="Times New Roman" pitchFamily="18" charset="0"/>
                <a:cs typeface="Times New Roman" pitchFamily="18" charset="0"/>
              </a:rPr>
              <a:t>this is done, the diaphragm is called an aneroid.</a:t>
            </a:r>
          </a:p>
          <a:p>
            <a:pPr>
              <a:lnSpc>
                <a:spcPct val="150000"/>
              </a:lnSpc>
            </a:pPr>
            <a:r>
              <a:rPr lang="en-US" sz="2000" dirty="0" smtClean="0">
                <a:latin typeface="Times New Roman" pitchFamily="18" charset="0"/>
                <a:cs typeface="Times New Roman" pitchFamily="18" charset="0"/>
              </a:rPr>
              <a:t>Androids </a:t>
            </a:r>
            <a:r>
              <a:rPr lang="en-US" sz="2000" dirty="0">
                <a:latin typeface="Times New Roman" pitchFamily="18" charset="0"/>
                <a:cs typeface="Times New Roman" pitchFamily="18" charset="0"/>
              </a:rPr>
              <a:t>are used in many flight instruments. </a:t>
            </a:r>
            <a:endParaRPr lang="en-US" sz="2000" dirty="0" smtClean="0">
              <a:latin typeface="Times New Roman" pitchFamily="18" charset="0"/>
              <a:cs typeface="Times New Roman" pitchFamily="18" charset="0"/>
            </a:endParaRPr>
          </a:p>
          <a:p>
            <a:pPr>
              <a:lnSpc>
                <a:spcPct val="150000"/>
              </a:lnSpc>
            </a:pPr>
            <a:r>
              <a:rPr lang="en-US" sz="2000" dirty="0" smtClean="0">
                <a:latin typeface="Times New Roman" pitchFamily="18" charset="0"/>
                <a:cs typeface="Times New Roman" pitchFamily="18" charset="0"/>
              </a:rPr>
              <a:t>A diaphragm can </a:t>
            </a:r>
            <a:r>
              <a:rPr lang="en-US" sz="2000" dirty="0">
                <a:latin typeface="Times New Roman" pitchFamily="18" charset="0"/>
                <a:cs typeface="Times New Roman" pitchFamily="18" charset="0"/>
              </a:rPr>
              <a:t>also be filled with a gas to standard atmospheric pressure</a:t>
            </a:r>
          </a:p>
          <a:p>
            <a:pPr>
              <a:lnSpc>
                <a:spcPct val="150000"/>
              </a:lnSpc>
              <a:buNone/>
            </a:pPr>
            <a:r>
              <a:rPr lang="en-US" sz="2000" dirty="0" smtClean="0">
                <a:latin typeface="Times New Roman" pitchFamily="18" charset="0"/>
                <a:cs typeface="Times New Roman" pitchFamily="18" charset="0"/>
              </a:rPr>
              <a:t>	and </a:t>
            </a:r>
            <a:r>
              <a:rPr lang="en-US" sz="2000" dirty="0">
                <a:latin typeface="Times New Roman" pitchFamily="18" charset="0"/>
                <a:cs typeface="Times New Roman" pitchFamily="18" charset="0"/>
              </a:rPr>
              <a:t>then sealed</a:t>
            </a:r>
            <a:r>
              <a:rPr lang="en-US" sz="2000" dirty="0" smtClean="0">
                <a:latin typeface="Times New Roman" pitchFamily="18" charset="0"/>
                <a:cs typeface="Times New Roman" pitchFamily="18" charset="0"/>
              </a:rPr>
              <a:t>.</a:t>
            </a:r>
          </a:p>
          <a:p>
            <a:pPr>
              <a:lnSpc>
                <a:spcPct val="150000"/>
              </a:lnSpc>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 common </a:t>
            </a:r>
            <a:r>
              <a:rPr lang="en-US" sz="2000" dirty="0" smtClean="0">
                <a:latin typeface="Times New Roman" pitchFamily="18" charset="0"/>
                <a:cs typeface="Times New Roman" pitchFamily="18" charset="0"/>
              </a:rPr>
              <a:t>factor in </a:t>
            </a:r>
            <a:r>
              <a:rPr lang="en-US" sz="2000" dirty="0">
                <a:latin typeface="Times New Roman" pitchFamily="18" charset="0"/>
                <a:cs typeface="Times New Roman" pitchFamily="18" charset="0"/>
              </a:rPr>
              <a:t>all is that the expansion and contraction of the side wall </a:t>
            </a:r>
            <a:r>
              <a:rPr lang="en-US" sz="2000" dirty="0" smtClean="0">
                <a:latin typeface="Times New Roman" pitchFamily="18" charset="0"/>
                <a:cs typeface="Times New Roman" pitchFamily="18" charset="0"/>
              </a:rPr>
              <a:t>of the </a:t>
            </a:r>
            <a:r>
              <a:rPr lang="en-US" sz="2000" dirty="0">
                <a:latin typeface="Times New Roman" pitchFamily="18" charset="0"/>
                <a:cs typeface="Times New Roman" pitchFamily="18" charset="0"/>
              </a:rPr>
              <a:t>diaphragm is the movement that correlates to </a:t>
            </a:r>
            <a:r>
              <a:rPr lang="en-US" sz="2000" dirty="0" smtClean="0">
                <a:latin typeface="Times New Roman" pitchFamily="18" charset="0"/>
                <a:cs typeface="Times New Roman" pitchFamily="18" charset="0"/>
              </a:rPr>
              <a:t>increasing and </a:t>
            </a:r>
            <a:r>
              <a:rPr lang="en-US" sz="2000" dirty="0">
                <a:latin typeface="Times New Roman" pitchFamily="18" charset="0"/>
                <a:cs typeface="Times New Roman" pitchFamily="18" charset="0"/>
              </a:rPr>
              <a:t>decreasing pressure.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Times New Roman" pitchFamily="18" charset="0"/>
                <a:cs typeface="Times New Roman" pitchFamily="18" charset="0"/>
              </a:rPr>
              <a:t>Bellows type pressure gauge</a:t>
            </a: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nSpc>
                <a:spcPct val="150000"/>
              </a:lnSpc>
            </a:pPr>
            <a:r>
              <a:rPr lang="en-US" sz="2000" dirty="0">
                <a:latin typeface="Times New Roman" pitchFamily="18" charset="0"/>
                <a:cs typeface="Times New Roman" pitchFamily="18" charset="0"/>
              </a:rPr>
              <a:t>When a number of diaphragm chambers are </a:t>
            </a:r>
            <a:r>
              <a:rPr lang="en-US" sz="2000" dirty="0" smtClean="0">
                <a:latin typeface="Times New Roman" pitchFamily="18" charset="0"/>
                <a:cs typeface="Times New Roman" pitchFamily="18" charset="0"/>
              </a:rPr>
              <a:t>connected together</a:t>
            </a:r>
            <a:r>
              <a:rPr lang="en-US" sz="2000" dirty="0">
                <a:latin typeface="Times New Roman" pitchFamily="18" charset="0"/>
                <a:cs typeface="Times New Roman" pitchFamily="18" charset="0"/>
              </a:rPr>
              <a:t>, the device is called a bellows. </a:t>
            </a:r>
            <a:endParaRPr lang="en-US" sz="2000" dirty="0" smtClean="0">
              <a:latin typeface="Times New Roman" pitchFamily="18" charset="0"/>
              <a:cs typeface="Times New Roman" pitchFamily="18" charset="0"/>
            </a:endParaRPr>
          </a:p>
          <a:p>
            <a:pPr>
              <a:lnSpc>
                <a:spcPct val="150000"/>
              </a:lnSpc>
            </a:pPr>
            <a:r>
              <a:rPr lang="en-US" sz="2000" dirty="0" smtClean="0">
                <a:latin typeface="Times New Roman" pitchFamily="18" charset="0"/>
                <a:cs typeface="Times New Roman" pitchFamily="18" charset="0"/>
              </a:rPr>
              <a:t>This accordion like assembly </a:t>
            </a:r>
            <a:r>
              <a:rPr lang="en-US" sz="2000" dirty="0">
                <a:latin typeface="Times New Roman" pitchFamily="18" charset="0"/>
                <a:cs typeface="Times New Roman" pitchFamily="18" charset="0"/>
              </a:rPr>
              <a:t>of diaphragms can be very useful when</a:t>
            </a:r>
          </a:p>
          <a:p>
            <a:pPr>
              <a:lnSpc>
                <a:spcPct val="150000"/>
              </a:lnSpc>
            </a:pPr>
            <a:r>
              <a:rPr lang="en-US" sz="2000" dirty="0">
                <a:latin typeface="Times New Roman" pitchFamily="18" charset="0"/>
                <a:cs typeface="Times New Roman" pitchFamily="18" charset="0"/>
              </a:rPr>
              <a:t>measuring the difference in pressure between two gases</a:t>
            </a:r>
            <a:r>
              <a:rPr lang="en-US" sz="2000" dirty="0" smtClean="0">
                <a:latin typeface="Times New Roman" pitchFamily="18" charset="0"/>
                <a:cs typeface="Times New Roman" pitchFamily="18" charset="0"/>
              </a:rPr>
              <a:t>, called </a:t>
            </a:r>
            <a:r>
              <a:rPr lang="en-US" sz="2000" dirty="0">
                <a:latin typeface="Times New Roman" pitchFamily="18" charset="0"/>
                <a:cs typeface="Times New Roman" pitchFamily="18" charset="0"/>
              </a:rPr>
              <a:t>differential pressure. </a:t>
            </a:r>
            <a:endParaRPr lang="en-US" sz="2000" dirty="0" smtClean="0">
              <a:latin typeface="Times New Roman" pitchFamily="18" charset="0"/>
              <a:cs typeface="Times New Roman" pitchFamily="18" charset="0"/>
            </a:endParaRPr>
          </a:p>
          <a:p>
            <a:pPr>
              <a:lnSpc>
                <a:spcPct val="150000"/>
              </a:lnSpc>
            </a:pPr>
            <a:r>
              <a:rPr lang="en-US" sz="2000" dirty="0" smtClean="0">
                <a:latin typeface="Times New Roman" pitchFamily="18" charset="0"/>
                <a:cs typeface="Times New Roman" pitchFamily="18" charset="0"/>
              </a:rPr>
              <a:t>Just </a:t>
            </a:r>
            <a:r>
              <a:rPr lang="en-US" sz="2000" dirty="0">
                <a:latin typeface="Times New Roman" pitchFamily="18" charset="0"/>
                <a:cs typeface="Times New Roman" pitchFamily="18" charset="0"/>
              </a:rPr>
              <a:t>as with a single diaphragm</a:t>
            </a:r>
            <a:r>
              <a:rPr lang="en-US" sz="2000" dirty="0" smtClean="0">
                <a:latin typeface="Times New Roman" pitchFamily="18" charset="0"/>
                <a:cs typeface="Times New Roman" pitchFamily="18" charset="0"/>
              </a:rPr>
              <a:t>, it </a:t>
            </a:r>
            <a:r>
              <a:rPr lang="en-US" sz="2000" dirty="0">
                <a:latin typeface="Times New Roman" pitchFamily="18" charset="0"/>
                <a:cs typeface="Times New Roman" pitchFamily="18" charset="0"/>
              </a:rPr>
              <a:t>is the movement of the side walls of the bellows </a:t>
            </a:r>
            <a:r>
              <a:rPr lang="en-US" sz="2000" dirty="0" smtClean="0">
                <a:latin typeface="Times New Roman" pitchFamily="18" charset="0"/>
                <a:cs typeface="Times New Roman" pitchFamily="18" charset="0"/>
              </a:rPr>
              <a:t>assembly that </a:t>
            </a:r>
            <a:r>
              <a:rPr lang="en-US" sz="2000" dirty="0">
                <a:latin typeface="Times New Roman" pitchFamily="18" charset="0"/>
                <a:cs typeface="Times New Roman" pitchFamily="18" charset="0"/>
              </a:rPr>
              <a:t>correlates with changes in pressure and to which a</a:t>
            </a:r>
          </a:p>
          <a:p>
            <a:pPr>
              <a:lnSpc>
                <a:spcPct val="150000"/>
              </a:lnSpc>
              <a:buNone/>
            </a:pPr>
            <a:r>
              <a:rPr lang="en-US" sz="2000" dirty="0" smtClean="0">
                <a:latin typeface="Times New Roman" pitchFamily="18" charset="0"/>
                <a:cs typeface="Times New Roman" pitchFamily="18" charset="0"/>
              </a:rPr>
              <a:t>	pointer </a:t>
            </a:r>
            <a:r>
              <a:rPr lang="en-US" sz="2000" dirty="0">
                <a:latin typeface="Times New Roman" pitchFamily="18" charset="0"/>
                <a:cs typeface="Times New Roman" pitchFamily="18" charset="0"/>
              </a:rPr>
              <a:t>linkage and gearing is attached to inform the pilot.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rcRect/>
          <a:stretch>
            <a:fillRect/>
          </a:stretch>
        </p:blipFill>
        <p:spPr bwMode="auto">
          <a:xfrm>
            <a:off x="914400" y="762000"/>
            <a:ext cx="7086599" cy="533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normAutofit/>
          </a:bodyPr>
          <a:lstStyle/>
          <a:p>
            <a:pPr>
              <a:lnSpc>
                <a:spcPct val="150000"/>
              </a:lnSpc>
            </a:pPr>
            <a:r>
              <a:rPr lang="en-US" sz="2000" dirty="0">
                <a:latin typeface="Times New Roman" pitchFamily="18" charset="0"/>
                <a:cs typeface="Times New Roman" pitchFamily="18" charset="0"/>
              </a:rPr>
              <a:t>In this case, </a:t>
            </a:r>
            <a:r>
              <a:rPr lang="en-US" sz="2000" dirty="0" smtClean="0">
                <a:latin typeface="Times New Roman" pitchFamily="18" charset="0"/>
                <a:cs typeface="Times New Roman" pitchFamily="18" charset="0"/>
              </a:rPr>
              <a:t>the sensing </a:t>
            </a:r>
            <a:r>
              <a:rPr lang="en-US" sz="2000" dirty="0">
                <a:latin typeface="Times New Roman" pitchFamily="18" charset="0"/>
                <a:cs typeface="Times New Roman" pitchFamily="18" charset="0"/>
              </a:rPr>
              <a:t>device containing the pressure sensitive diaphragm</a:t>
            </a:r>
          </a:p>
          <a:p>
            <a:pPr>
              <a:lnSpc>
                <a:spcPct val="150000"/>
              </a:lnSpc>
              <a:buNone/>
            </a:pPr>
            <a:r>
              <a:rPr lang="en-US" sz="2000" dirty="0" smtClean="0">
                <a:latin typeface="Times New Roman" pitchFamily="18" charset="0"/>
                <a:cs typeface="Times New Roman" pitchFamily="18" charset="0"/>
              </a:rPr>
              <a:t>	or </a:t>
            </a:r>
            <a:r>
              <a:rPr lang="en-US" sz="2000" dirty="0">
                <a:latin typeface="Times New Roman" pitchFamily="18" charset="0"/>
                <a:cs typeface="Times New Roman" pitchFamily="18" charset="0"/>
              </a:rPr>
              <a:t>bellows is located remotely on the engine or airframe.</a:t>
            </a:r>
          </a:p>
          <a:p>
            <a:pPr>
              <a:lnSpc>
                <a:spcPct val="150000"/>
              </a:lnSpc>
            </a:pPr>
            <a:r>
              <a:rPr lang="en-US" sz="2000" dirty="0">
                <a:latin typeface="Times New Roman" pitchFamily="18" charset="0"/>
                <a:cs typeface="Times New Roman" pitchFamily="18" charset="0"/>
              </a:rPr>
              <a:t>It is part of a transducer that converts the pressure into </a:t>
            </a:r>
            <a:r>
              <a:rPr lang="en-US" sz="2000" dirty="0" smtClean="0">
                <a:latin typeface="Times New Roman" pitchFamily="18" charset="0"/>
                <a:cs typeface="Times New Roman" pitchFamily="18" charset="0"/>
              </a:rPr>
              <a:t>an electrical </a:t>
            </a:r>
            <a:r>
              <a:rPr lang="en-US" sz="2000" dirty="0">
                <a:latin typeface="Times New Roman" pitchFamily="18" charset="0"/>
                <a:cs typeface="Times New Roman" pitchFamily="18" charset="0"/>
              </a:rPr>
              <a:t>signal. The transducer, or transmitter, sends </a:t>
            </a:r>
            <a:r>
              <a:rPr lang="en-US" sz="2000" dirty="0" smtClean="0">
                <a:latin typeface="Times New Roman" pitchFamily="18" charset="0"/>
                <a:cs typeface="Times New Roman" pitchFamily="18" charset="0"/>
              </a:rPr>
              <a:t>the signal </a:t>
            </a:r>
            <a:r>
              <a:rPr lang="en-US" sz="2000" dirty="0">
                <a:latin typeface="Times New Roman" pitchFamily="18" charset="0"/>
                <a:cs typeface="Times New Roman" pitchFamily="18" charset="0"/>
              </a:rPr>
              <a:t>to the gauge in the cockpit, or to a computer, </a:t>
            </a:r>
            <a:r>
              <a:rPr lang="en-US" sz="2000" dirty="0" smtClean="0">
                <a:latin typeface="Times New Roman" pitchFamily="18" charset="0"/>
                <a:cs typeface="Times New Roman" pitchFamily="18" charset="0"/>
              </a:rPr>
              <a:t>for processing </a:t>
            </a:r>
            <a:r>
              <a:rPr lang="en-US" sz="2000" dirty="0">
                <a:latin typeface="Times New Roman" pitchFamily="18" charset="0"/>
                <a:cs typeface="Times New Roman" pitchFamily="18" charset="0"/>
              </a:rPr>
              <a:t>and subsequent display of the sensed condition.</a:t>
            </a:r>
          </a:p>
          <a:p>
            <a:pPr>
              <a:lnSpc>
                <a:spcPct val="150000"/>
              </a:lnSpc>
            </a:pPr>
            <a:r>
              <a:rPr lang="en-US" sz="2000" dirty="0">
                <a:solidFill>
                  <a:srgbClr val="FF0000"/>
                </a:solidFill>
                <a:latin typeface="Times New Roman" pitchFamily="18" charset="0"/>
                <a:cs typeface="Times New Roman" pitchFamily="18" charset="0"/>
              </a:rPr>
              <a:t>Examples of instruments that use a diaphragm or bellows </a:t>
            </a:r>
            <a:r>
              <a:rPr lang="en-US" sz="2000" dirty="0" smtClean="0">
                <a:solidFill>
                  <a:srgbClr val="FF0000"/>
                </a:solidFill>
                <a:latin typeface="Times New Roman" pitchFamily="18" charset="0"/>
                <a:cs typeface="Times New Roman" pitchFamily="18" charset="0"/>
              </a:rPr>
              <a:t>in a </a:t>
            </a:r>
            <a:r>
              <a:rPr lang="en-US" sz="2000" dirty="0">
                <a:solidFill>
                  <a:srgbClr val="FF0000"/>
                </a:solidFill>
                <a:latin typeface="Times New Roman" pitchFamily="18" charset="0"/>
                <a:cs typeface="Times New Roman" pitchFamily="18" charset="0"/>
              </a:rPr>
              <a:t>direct reading or remote sensing gauge are the altimeter</a:t>
            </a:r>
            <a:r>
              <a:rPr lang="en-US" sz="2000" dirty="0" smtClean="0">
                <a:solidFill>
                  <a:srgbClr val="FF0000"/>
                </a:solidFill>
                <a:latin typeface="Times New Roman" pitchFamily="18" charset="0"/>
                <a:cs typeface="Times New Roman" pitchFamily="18" charset="0"/>
              </a:rPr>
              <a:t>, vertical </a:t>
            </a:r>
            <a:r>
              <a:rPr lang="en-US" sz="2000" dirty="0">
                <a:solidFill>
                  <a:srgbClr val="FF0000"/>
                </a:solidFill>
                <a:latin typeface="Times New Roman" pitchFamily="18" charset="0"/>
                <a:cs typeface="Times New Roman" pitchFamily="18" charset="0"/>
              </a:rPr>
              <a:t>speed indicator, cabin differential pressure gauge (</a:t>
            </a:r>
            <a:r>
              <a:rPr lang="en-US" sz="2000" dirty="0" smtClean="0">
                <a:solidFill>
                  <a:srgbClr val="FF0000"/>
                </a:solidFill>
                <a:latin typeface="Times New Roman" pitchFamily="18" charset="0"/>
                <a:cs typeface="Times New Roman" pitchFamily="18" charset="0"/>
              </a:rPr>
              <a:t>in pressurized </a:t>
            </a:r>
            <a:r>
              <a:rPr lang="en-US" sz="2000" dirty="0">
                <a:solidFill>
                  <a:srgbClr val="FF0000"/>
                </a:solidFill>
                <a:latin typeface="Times New Roman" pitchFamily="18" charset="0"/>
                <a:cs typeface="Times New Roman" pitchFamily="18" charset="0"/>
              </a:rPr>
              <a:t>aircraft), and manifold pressure gauge.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i="1" dirty="0" smtClean="0">
                <a:latin typeface="Times New Roman" pitchFamily="18" charset="0"/>
                <a:cs typeface="Times New Roman" pitchFamily="18" charset="0"/>
              </a:rPr>
              <a:t>Hydraulic Pressure</a:t>
            </a:r>
            <a:br>
              <a:rPr lang="en-US" sz="2800" b="1" i="1" dirty="0" smtClean="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nSpc>
                <a:spcPct val="150000"/>
              </a:lnSpc>
            </a:pPr>
            <a:r>
              <a:rPr lang="en-US" sz="2000" dirty="0" smtClean="0">
                <a:latin typeface="Times New Roman" pitchFamily="18" charset="0"/>
                <a:cs typeface="Times New Roman" pitchFamily="18" charset="0"/>
              </a:rPr>
              <a:t>Numerous </a:t>
            </a:r>
            <a:r>
              <a:rPr lang="en-US" sz="2000" dirty="0">
                <a:latin typeface="Times New Roman" pitchFamily="18" charset="0"/>
                <a:cs typeface="Times New Roman" pitchFamily="18" charset="0"/>
              </a:rPr>
              <a:t>other pressure monitoring gauges are used </a:t>
            </a:r>
            <a:r>
              <a:rPr lang="en-US" sz="2000" dirty="0" smtClean="0">
                <a:latin typeface="Times New Roman" pitchFamily="18" charset="0"/>
                <a:cs typeface="Times New Roman" pitchFamily="18" charset="0"/>
              </a:rPr>
              <a:t>on complex </a:t>
            </a:r>
            <a:r>
              <a:rPr lang="en-US" sz="2000" dirty="0">
                <a:latin typeface="Times New Roman" pitchFamily="18" charset="0"/>
                <a:cs typeface="Times New Roman" pitchFamily="18" charset="0"/>
              </a:rPr>
              <a:t>aircraft to indicate the condition of various </a:t>
            </a:r>
            <a:r>
              <a:rPr lang="en-US" sz="2000" dirty="0" smtClean="0">
                <a:latin typeface="Times New Roman" pitchFamily="18" charset="0"/>
                <a:cs typeface="Times New Roman" pitchFamily="18" charset="0"/>
              </a:rPr>
              <a:t>support systems </a:t>
            </a:r>
            <a:r>
              <a:rPr lang="en-US" sz="2000" dirty="0">
                <a:solidFill>
                  <a:srgbClr val="FF0000"/>
                </a:solidFill>
                <a:latin typeface="Times New Roman" pitchFamily="18" charset="0"/>
                <a:cs typeface="Times New Roman" pitchFamily="18" charset="0"/>
              </a:rPr>
              <a:t>not found on simple light aircraft. </a:t>
            </a:r>
            <a:endParaRPr lang="en-US" sz="2000" dirty="0" smtClean="0">
              <a:solidFill>
                <a:srgbClr val="FF0000"/>
              </a:solidFill>
              <a:latin typeface="Times New Roman" pitchFamily="18" charset="0"/>
              <a:cs typeface="Times New Roman" pitchFamily="18" charset="0"/>
            </a:endParaRPr>
          </a:p>
          <a:p>
            <a:pPr>
              <a:lnSpc>
                <a:spcPct val="150000"/>
              </a:lnSpc>
            </a:pPr>
            <a:r>
              <a:rPr lang="en-US" sz="2000" dirty="0" smtClean="0">
                <a:latin typeface="Times New Roman" pitchFamily="18" charset="0"/>
                <a:cs typeface="Times New Roman" pitchFamily="18" charset="0"/>
              </a:rPr>
              <a:t>Hydraulic systems are </a:t>
            </a:r>
            <a:r>
              <a:rPr lang="en-US" sz="2000" dirty="0">
                <a:latin typeface="Times New Roman" pitchFamily="18" charset="0"/>
                <a:cs typeface="Times New Roman" pitchFamily="18" charset="0"/>
              </a:rPr>
              <a:t>commonly used to raise and lower landing gear, </a:t>
            </a:r>
            <a:r>
              <a:rPr lang="en-US" sz="2000" dirty="0" smtClean="0">
                <a:latin typeface="Times New Roman" pitchFamily="18" charset="0"/>
                <a:cs typeface="Times New Roman" pitchFamily="18" charset="0"/>
              </a:rPr>
              <a:t>operate flight </a:t>
            </a:r>
            <a:r>
              <a:rPr lang="en-US" sz="2000" dirty="0">
                <a:latin typeface="Times New Roman" pitchFamily="18" charset="0"/>
                <a:cs typeface="Times New Roman" pitchFamily="18" charset="0"/>
              </a:rPr>
              <a:t>controls, apply brakes, and more. </a:t>
            </a:r>
            <a:endParaRPr lang="en-US" sz="2000" dirty="0" smtClean="0">
              <a:latin typeface="Times New Roman" pitchFamily="18" charset="0"/>
              <a:cs typeface="Times New Roman" pitchFamily="18" charset="0"/>
            </a:endParaRPr>
          </a:p>
          <a:p>
            <a:pPr>
              <a:lnSpc>
                <a:spcPct val="150000"/>
              </a:lnSpc>
            </a:pPr>
            <a:r>
              <a:rPr lang="en-US" sz="2000" dirty="0" smtClean="0">
                <a:latin typeface="Times New Roman" pitchFamily="18" charset="0"/>
                <a:cs typeface="Times New Roman" pitchFamily="18" charset="0"/>
              </a:rPr>
              <a:t>Sufficient </a:t>
            </a:r>
            <a:r>
              <a:rPr lang="en-US" sz="2000" dirty="0">
                <a:latin typeface="Times New Roman" pitchFamily="18" charset="0"/>
                <a:cs typeface="Times New Roman" pitchFamily="18" charset="0"/>
              </a:rPr>
              <a:t>pressure </a:t>
            </a:r>
            <a:r>
              <a:rPr lang="en-US" sz="2000" dirty="0" smtClean="0">
                <a:latin typeface="Times New Roman" pitchFamily="18" charset="0"/>
                <a:cs typeface="Times New Roman" pitchFamily="18" charset="0"/>
              </a:rPr>
              <a:t>in the </a:t>
            </a:r>
            <a:r>
              <a:rPr lang="en-US" sz="2000" dirty="0">
                <a:latin typeface="Times New Roman" pitchFamily="18" charset="0"/>
                <a:cs typeface="Times New Roman" pitchFamily="18" charset="0"/>
              </a:rPr>
              <a:t>hydraulic system developed by the hydraulic pump(s) </a:t>
            </a:r>
            <a:r>
              <a:rPr lang="en-US" sz="2000" dirty="0" smtClean="0">
                <a:latin typeface="Times New Roman" pitchFamily="18" charset="0"/>
                <a:cs typeface="Times New Roman" pitchFamily="18" charset="0"/>
              </a:rPr>
              <a:t>is required for normal operation of hydraulic devices.</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Autofit/>
          </a:bodyPr>
          <a:lstStyle/>
          <a:p>
            <a:pPr>
              <a:lnSpc>
                <a:spcPct val="150000"/>
              </a:lnSpc>
            </a:pPr>
            <a:r>
              <a:rPr lang="en-US" sz="2000" dirty="0" smtClean="0">
                <a:latin typeface="Times New Roman" pitchFamily="18" charset="0"/>
                <a:cs typeface="Times New Roman" pitchFamily="18" charset="0"/>
              </a:rPr>
              <a:t>Hydraulic pressure </a:t>
            </a:r>
            <a:r>
              <a:rPr lang="en-US" sz="2000" dirty="0">
                <a:latin typeface="Times New Roman" pitchFamily="18" charset="0"/>
                <a:cs typeface="Times New Roman" pitchFamily="18" charset="0"/>
              </a:rPr>
              <a:t>gauges are often located in the cockpit and at </a:t>
            </a:r>
            <a:r>
              <a:rPr lang="en-US" sz="2000" dirty="0" smtClean="0">
                <a:latin typeface="Times New Roman" pitchFamily="18" charset="0"/>
                <a:cs typeface="Times New Roman" pitchFamily="18" charset="0"/>
              </a:rPr>
              <a:t>or near </a:t>
            </a:r>
            <a:r>
              <a:rPr lang="en-US" sz="2000" dirty="0">
                <a:latin typeface="Times New Roman" pitchFamily="18" charset="0"/>
                <a:cs typeface="Times New Roman" pitchFamily="18" charset="0"/>
              </a:rPr>
              <a:t>the hydraulic system servicing point on the airframe.</a:t>
            </a:r>
          </a:p>
          <a:p>
            <a:pPr>
              <a:lnSpc>
                <a:spcPct val="150000"/>
              </a:lnSpc>
            </a:pPr>
            <a:r>
              <a:rPr lang="en-US" sz="2000" dirty="0">
                <a:latin typeface="Times New Roman" pitchFamily="18" charset="0"/>
                <a:cs typeface="Times New Roman" pitchFamily="18" charset="0"/>
              </a:rPr>
              <a:t>Remotely located indicators used by maintenance </a:t>
            </a:r>
            <a:r>
              <a:rPr lang="en-US" sz="2000" dirty="0" smtClean="0">
                <a:latin typeface="Times New Roman" pitchFamily="18" charset="0"/>
                <a:cs typeface="Times New Roman" pitchFamily="18" charset="0"/>
              </a:rPr>
              <a:t>personnel are </a:t>
            </a:r>
            <a:r>
              <a:rPr lang="en-US" sz="2000" dirty="0">
                <a:latin typeface="Times New Roman" pitchFamily="18" charset="0"/>
                <a:cs typeface="Times New Roman" pitchFamily="18" charset="0"/>
              </a:rPr>
              <a:t>almost always direct reading Bourdon tube type gauges.</a:t>
            </a:r>
          </a:p>
          <a:p>
            <a:pPr>
              <a:lnSpc>
                <a:spcPct val="150000"/>
              </a:lnSpc>
            </a:pPr>
            <a:r>
              <a:rPr lang="en-US" sz="2000" dirty="0">
                <a:latin typeface="Times New Roman" pitchFamily="18" charset="0"/>
                <a:cs typeface="Times New Roman" pitchFamily="18" charset="0"/>
              </a:rPr>
              <a:t>Cockpit gauges usually have system pressure </a:t>
            </a:r>
            <a:r>
              <a:rPr lang="en-US" sz="2000" dirty="0" smtClean="0">
                <a:latin typeface="Times New Roman" pitchFamily="18" charset="0"/>
                <a:cs typeface="Times New Roman" pitchFamily="18" charset="0"/>
              </a:rPr>
              <a:t>transmitted from </a:t>
            </a:r>
            <a:r>
              <a:rPr lang="en-US" sz="2000" dirty="0">
                <a:latin typeface="Times New Roman" pitchFamily="18" charset="0"/>
                <a:cs typeface="Times New Roman" pitchFamily="18" charset="0"/>
              </a:rPr>
              <a:t>sensors or computers electrically for indication.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Vacuum Pressure gauge</a:t>
            </a:r>
            <a:br>
              <a:rPr lang="en-US" b="1" i="1" dirty="0" smtClean="0"/>
            </a:br>
            <a:endParaRPr lang="en-US" dirty="0"/>
          </a:p>
        </p:txBody>
      </p:sp>
      <p:sp>
        <p:nvSpPr>
          <p:cNvPr id="3" name="Content Placeholder 2"/>
          <p:cNvSpPr>
            <a:spLocks noGrp="1"/>
          </p:cNvSpPr>
          <p:nvPr>
            <p:ph idx="1"/>
          </p:nvPr>
        </p:nvSpPr>
        <p:spPr/>
        <p:txBody>
          <a:bodyPr>
            <a:noAutofit/>
          </a:bodyPr>
          <a:lstStyle/>
          <a:p>
            <a:pPr>
              <a:lnSpc>
                <a:spcPct val="150000"/>
              </a:lnSpc>
            </a:pPr>
            <a:r>
              <a:rPr lang="en-US" sz="2000" dirty="0" smtClean="0">
                <a:latin typeface="Times New Roman" pitchFamily="18" charset="0"/>
                <a:cs typeface="Times New Roman" pitchFamily="18" charset="0"/>
              </a:rPr>
              <a:t>Gyro </a:t>
            </a:r>
            <a:r>
              <a:rPr lang="en-US" sz="2000" dirty="0">
                <a:latin typeface="Times New Roman" pitchFamily="18" charset="0"/>
                <a:cs typeface="Times New Roman" pitchFamily="18" charset="0"/>
              </a:rPr>
              <a:t>pressure gauge, vacuum gauge, or suction gauge </a:t>
            </a:r>
            <a:r>
              <a:rPr lang="en-US" sz="2000" dirty="0" smtClean="0">
                <a:latin typeface="Times New Roman" pitchFamily="18" charset="0"/>
                <a:cs typeface="Times New Roman" pitchFamily="18" charset="0"/>
              </a:rPr>
              <a:t>are all </a:t>
            </a:r>
            <a:r>
              <a:rPr lang="en-US" sz="2000" dirty="0">
                <a:latin typeface="Times New Roman" pitchFamily="18" charset="0"/>
                <a:cs typeface="Times New Roman" pitchFamily="18" charset="0"/>
              </a:rPr>
              <a:t>terms for the same gauge used to monitor the </a:t>
            </a:r>
            <a:r>
              <a:rPr lang="en-US" sz="2000" dirty="0" smtClean="0">
                <a:latin typeface="Times New Roman" pitchFamily="18" charset="0"/>
                <a:cs typeface="Times New Roman" pitchFamily="18" charset="0"/>
              </a:rPr>
              <a:t>vacuum developed </a:t>
            </a:r>
            <a:r>
              <a:rPr lang="en-US" sz="2000" dirty="0">
                <a:latin typeface="Times New Roman" pitchFamily="18" charset="0"/>
                <a:cs typeface="Times New Roman" pitchFamily="18" charset="0"/>
              </a:rPr>
              <a:t>in the system that actuates the air </a:t>
            </a:r>
            <a:r>
              <a:rPr lang="en-US" sz="2000" dirty="0" smtClean="0">
                <a:latin typeface="Times New Roman" pitchFamily="18" charset="0"/>
                <a:cs typeface="Times New Roman" pitchFamily="18" charset="0"/>
              </a:rPr>
              <a:t>driven gyroscopic </a:t>
            </a:r>
            <a:r>
              <a:rPr lang="en-US" sz="2000" dirty="0">
                <a:latin typeface="Times New Roman" pitchFamily="18" charset="0"/>
                <a:cs typeface="Times New Roman" pitchFamily="18" charset="0"/>
              </a:rPr>
              <a:t>flight instruments. </a:t>
            </a:r>
            <a:endParaRPr lang="en-US" sz="2000" dirty="0" smtClean="0">
              <a:latin typeface="Times New Roman" pitchFamily="18" charset="0"/>
              <a:cs typeface="Times New Roman" pitchFamily="18" charset="0"/>
            </a:endParaRPr>
          </a:p>
          <a:p>
            <a:pPr>
              <a:lnSpc>
                <a:spcPct val="150000"/>
              </a:lnSpc>
            </a:pPr>
            <a:r>
              <a:rPr lang="en-US" sz="2000" dirty="0" smtClean="0">
                <a:latin typeface="Times New Roman" pitchFamily="18" charset="0"/>
                <a:cs typeface="Times New Roman" pitchFamily="18" charset="0"/>
              </a:rPr>
              <a:t>Air </a:t>
            </a:r>
            <a:r>
              <a:rPr lang="en-US" sz="2000" dirty="0">
                <a:latin typeface="Times New Roman" pitchFamily="18" charset="0"/>
                <a:cs typeface="Times New Roman" pitchFamily="18" charset="0"/>
              </a:rPr>
              <a:t>is pulled through </a:t>
            </a:r>
            <a:r>
              <a:rPr lang="en-US" sz="2000" dirty="0" smtClean="0">
                <a:latin typeface="Times New Roman" pitchFamily="18" charset="0"/>
                <a:cs typeface="Times New Roman" pitchFamily="18" charset="0"/>
              </a:rPr>
              <a:t>the instruments</a:t>
            </a:r>
            <a:r>
              <a:rPr lang="en-US" sz="2000" dirty="0">
                <a:latin typeface="Times New Roman" pitchFamily="18" charset="0"/>
                <a:cs typeface="Times New Roman" pitchFamily="18" charset="0"/>
              </a:rPr>
              <a:t>, causing the gyroscopes to spin. </a:t>
            </a:r>
            <a:endParaRPr lang="en-US" sz="2000" dirty="0" smtClean="0">
              <a:latin typeface="Times New Roman" pitchFamily="18" charset="0"/>
              <a:cs typeface="Times New Roman" pitchFamily="18" charset="0"/>
            </a:endParaRPr>
          </a:p>
          <a:p>
            <a:pPr>
              <a:lnSpc>
                <a:spcPct val="150000"/>
              </a:lnSpc>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speed </a:t>
            </a:r>
            <a:r>
              <a:rPr lang="en-US" sz="2000" dirty="0" smtClean="0">
                <a:latin typeface="Times New Roman" pitchFamily="18" charset="0"/>
                <a:cs typeface="Times New Roman" pitchFamily="18" charset="0"/>
              </a:rPr>
              <a:t>at which </a:t>
            </a:r>
            <a:r>
              <a:rPr lang="en-US" sz="2000" dirty="0">
                <a:latin typeface="Times New Roman" pitchFamily="18" charset="0"/>
                <a:cs typeface="Times New Roman" pitchFamily="18" charset="0"/>
              </a:rPr>
              <a:t>the gyros spin needs to be within a certain range for</a:t>
            </a:r>
          </a:p>
          <a:p>
            <a:pPr>
              <a:lnSpc>
                <a:spcPct val="150000"/>
              </a:lnSpc>
              <a:buNone/>
            </a:pPr>
            <a:r>
              <a:rPr lang="en-US" sz="2000" dirty="0" smtClean="0">
                <a:latin typeface="Times New Roman" pitchFamily="18" charset="0"/>
                <a:cs typeface="Times New Roman" pitchFamily="18" charset="0"/>
              </a:rPr>
              <a:t>	correct </a:t>
            </a:r>
            <a:r>
              <a:rPr lang="en-US" sz="2000" dirty="0">
                <a:latin typeface="Times New Roman" pitchFamily="18" charset="0"/>
                <a:cs typeface="Times New Roman" pitchFamily="18" charset="0"/>
              </a:rPr>
              <a:t>operation. </a:t>
            </a:r>
            <a:endParaRPr lang="en-US" sz="2000" dirty="0" smtClean="0">
              <a:latin typeface="Times New Roman" pitchFamily="18" charset="0"/>
              <a:cs typeface="Times New Roman" pitchFamily="18" charset="0"/>
            </a:endParaRPr>
          </a:p>
          <a:p>
            <a:pPr>
              <a:lnSpc>
                <a:spcPct val="150000"/>
              </a:lnSpc>
            </a:pPr>
            <a:r>
              <a:rPr lang="en-US" sz="2000" dirty="0" smtClean="0">
                <a:latin typeface="Times New Roman" pitchFamily="18" charset="0"/>
                <a:cs typeface="Times New Roman" pitchFamily="18" charset="0"/>
              </a:rPr>
              <a:t>This </a:t>
            </a:r>
            <a:r>
              <a:rPr lang="en-US" sz="2000" dirty="0">
                <a:latin typeface="Times New Roman" pitchFamily="18" charset="0"/>
                <a:cs typeface="Times New Roman" pitchFamily="18" charset="0"/>
              </a:rPr>
              <a:t>speed is directly related to the </a:t>
            </a:r>
            <a:r>
              <a:rPr lang="en-US" sz="2000" dirty="0" smtClean="0">
                <a:latin typeface="Times New Roman" pitchFamily="18" charset="0"/>
                <a:cs typeface="Times New Roman" pitchFamily="18" charset="0"/>
              </a:rPr>
              <a:t>suction pressure </a:t>
            </a:r>
            <a:r>
              <a:rPr lang="en-US" sz="2000" dirty="0">
                <a:latin typeface="Times New Roman" pitchFamily="18" charset="0"/>
                <a:cs typeface="Times New Roman" pitchFamily="18" charset="0"/>
              </a:rPr>
              <a:t>that is developed in the system. </a:t>
            </a:r>
            <a:endParaRPr lang="en-US" sz="2000" dirty="0" smtClean="0">
              <a:latin typeface="Times New Roman" pitchFamily="18" charset="0"/>
              <a:cs typeface="Times New Roman" pitchFamily="18" charset="0"/>
            </a:endParaRPr>
          </a:p>
          <a:p>
            <a:pPr>
              <a:buNone/>
            </a:pP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srcRect/>
          <a:stretch>
            <a:fillRect/>
          </a:stretch>
        </p:blipFill>
        <p:spPr bwMode="auto">
          <a:xfrm>
            <a:off x="1295400" y="609600"/>
            <a:ext cx="6324600" cy="5562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pPr>
              <a:lnSpc>
                <a:spcPct val="170000"/>
              </a:lnSpc>
            </a:pPr>
            <a:r>
              <a:rPr lang="en-US" sz="2000" dirty="0" smtClean="0">
                <a:latin typeface="Times New Roman" pitchFamily="18" charset="0"/>
                <a:cs typeface="Times New Roman" pitchFamily="18" charset="0"/>
              </a:rPr>
              <a:t>The suction gauge is extremely important in aircraft relying solely on vacuum operated gyroscopic flight instruments.</a:t>
            </a:r>
          </a:p>
          <a:p>
            <a:pPr>
              <a:lnSpc>
                <a:spcPct val="170000"/>
              </a:lnSpc>
            </a:pPr>
            <a:r>
              <a:rPr lang="en-US" sz="2000" dirty="0" smtClean="0">
                <a:latin typeface="Times New Roman" pitchFamily="18" charset="0"/>
                <a:cs typeface="Times New Roman" pitchFamily="18" charset="0"/>
              </a:rPr>
              <a:t>Vacuum is a differential pressure indication, meaning the pressure to be measured is compared to atmospheric pressure through the use of a sealed diaphragm or capsule. </a:t>
            </a:r>
          </a:p>
          <a:p>
            <a:pPr>
              <a:lnSpc>
                <a:spcPct val="170000"/>
              </a:lnSpc>
            </a:pPr>
            <a:r>
              <a:rPr lang="en-US" sz="2000" dirty="0" smtClean="0">
                <a:latin typeface="Times New Roman" pitchFamily="18" charset="0"/>
                <a:cs typeface="Times New Roman" pitchFamily="18" charset="0"/>
              </a:rPr>
              <a:t>The gauge is calibrated in inches of mercury. </a:t>
            </a:r>
          </a:p>
          <a:p>
            <a:pPr>
              <a:lnSpc>
                <a:spcPct val="170000"/>
              </a:lnSpc>
            </a:pPr>
            <a:r>
              <a:rPr lang="en-US" sz="2000" dirty="0" smtClean="0">
                <a:latin typeface="Times New Roman" pitchFamily="18" charset="0"/>
                <a:cs typeface="Times New Roman" pitchFamily="18" charset="0"/>
              </a:rPr>
              <a:t>It shows how much less pressure exists in the system than in the atmosphere.</a:t>
            </a:r>
            <a:endParaRPr lang="en-US"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457200" y="152400"/>
            <a:ext cx="8077200" cy="6400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Grp="1" noChangeAspect="1" noChangeArrowheads="1"/>
          </p:cNvPicPr>
          <p:nvPr>
            <p:ph idx="1"/>
          </p:nvPr>
        </p:nvPicPr>
        <p:blipFill>
          <a:blip r:embed="rId2"/>
          <a:srcRect/>
          <a:stretch>
            <a:fillRect/>
          </a:stretch>
        </p:blipFill>
        <p:spPr bwMode="auto">
          <a:xfrm>
            <a:off x="609600" y="228600"/>
            <a:ext cx="8229599" cy="58975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nSpc>
                <a:spcPct val="150000"/>
              </a:lnSpc>
            </a:pPr>
            <a:r>
              <a:rPr lang="en-US" sz="2000" i="1" dirty="0">
                <a:latin typeface="Times New Roman" pitchFamily="18" charset="0"/>
                <a:cs typeface="Times New Roman" pitchFamily="18" charset="0"/>
              </a:rPr>
              <a:t>At sea level and standard atmospheric conditions, </a:t>
            </a:r>
            <a:r>
              <a:rPr lang="en-US" sz="2000" i="1" dirty="0" smtClean="0">
                <a:latin typeface="Times New Roman" pitchFamily="18" charset="0"/>
                <a:cs typeface="Times New Roman" pitchFamily="18" charset="0"/>
              </a:rPr>
              <a:t>the linkage </a:t>
            </a:r>
            <a:r>
              <a:rPr lang="en-US" sz="2000" i="1" dirty="0">
                <a:latin typeface="Times New Roman" pitchFamily="18" charset="0"/>
                <a:cs typeface="Times New Roman" pitchFamily="18" charset="0"/>
              </a:rPr>
              <a:t>attached to the expandable diaphragm produces an indication of zero. </a:t>
            </a:r>
            <a:endParaRPr lang="en-US" sz="2000" i="1" dirty="0" smtClean="0">
              <a:latin typeface="Times New Roman" pitchFamily="18" charset="0"/>
              <a:cs typeface="Times New Roman" pitchFamily="18" charset="0"/>
            </a:endParaRPr>
          </a:p>
          <a:p>
            <a:pPr>
              <a:lnSpc>
                <a:spcPct val="150000"/>
              </a:lnSpc>
            </a:pPr>
            <a:r>
              <a:rPr lang="en-US" sz="2000" i="1" dirty="0" smtClean="0">
                <a:latin typeface="Times New Roman" pitchFamily="18" charset="0"/>
                <a:cs typeface="Times New Roman" pitchFamily="18" charset="0"/>
              </a:rPr>
              <a:t>When </a:t>
            </a:r>
            <a:r>
              <a:rPr lang="en-US" sz="2000" i="1" dirty="0">
                <a:latin typeface="Times New Roman" pitchFamily="18" charset="0"/>
                <a:cs typeface="Times New Roman" pitchFamily="18" charset="0"/>
              </a:rPr>
              <a:t>altitude increases, static pressure on the </a:t>
            </a:r>
            <a:r>
              <a:rPr lang="en-US" sz="2000" i="1" dirty="0" smtClean="0">
                <a:latin typeface="Times New Roman" pitchFamily="18" charset="0"/>
                <a:cs typeface="Times New Roman" pitchFamily="18" charset="0"/>
              </a:rPr>
              <a:t>outside of </a:t>
            </a:r>
            <a:r>
              <a:rPr lang="en-US" sz="2000" i="1" dirty="0">
                <a:latin typeface="Times New Roman" pitchFamily="18" charset="0"/>
                <a:cs typeface="Times New Roman" pitchFamily="18" charset="0"/>
              </a:rPr>
              <a:t>the diaphragm decreases and the aneroid expands, producing a positive indication of altitude. </a:t>
            </a:r>
            <a:endParaRPr lang="en-US" sz="2000" i="1" dirty="0" smtClean="0">
              <a:latin typeface="Times New Roman" pitchFamily="18" charset="0"/>
              <a:cs typeface="Times New Roman" pitchFamily="18" charset="0"/>
            </a:endParaRPr>
          </a:p>
          <a:p>
            <a:pPr>
              <a:lnSpc>
                <a:spcPct val="150000"/>
              </a:lnSpc>
            </a:pPr>
            <a:r>
              <a:rPr lang="en-US" sz="2000" i="1" dirty="0" smtClean="0">
                <a:latin typeface="Times New Roman" pitchFamily="18" charset="0"/>
                <a:cs typeface="Times New Roman" pitchFamily="18" charset="0"/>
              </a:rPr>
              <a:t>When </a:t>
            </a:r>
            <a:r>
              <a:rPr lang="en-US" sz="2000" i="1" dirty="0">
                <a:latin typeface="Times New Roman" pitchFamily="18" charset="0"/>
                <a:cs typeface="Times New Roman" pitchFamily="18" charset="0"/>
              </a:rPr>
              <a:t>altitude decreases, </a:t>
            </a:r>
            <a:r>
              <a:rPr lang="en-US" sz="2000" i="1" dirty="0" smtClean="0">
                <a:latin typeface="Times New Roman" pitchFamily="18" charset="0"/>
                <a:cs typeface="Times New Roman" pitchFamily="18" charset="0"/>
              </a:rPr>
              <a:t>atmospheric pressure </a:t>
            </a:r>
            <a:r>
              <a:rPr lang="en-US" sz="2000" i="1" dirty="0">
                <a:latin typeface="Times New Roman" pitchFamily="18" charset="0"/>
                <a:cs typeface="Times New Roman" pitchFamily="18" charset="0"/>
              </a:rPr>
              <a:t>increases. </a:t>
            </a:r>
            <a:endParaRPr lang="en-US" sz="2000" i="1" dirty="0" smtClean="0">
              <a:latin typeface="Times New Roman" pitchFamily="18" charset="0"/>
              <a:cs typeface="Times New Roman" pitchFamily="18" charset="0"/>
            </a:endParaRPr>
          </a:p>
          <a:p>
            <a:pPr>
              <a:lnSpc>
                <a:spcPct val="150000"/>
              </a:lnSpc>
            </a:pPr>
            <a:r>
              <a:rPr lang="en-US" sz="2000" i="1" dirty="0" smtClean="0">
                <a:latin typeface="Times New Roman" pitchFamily="18" charset="0"/>
                <a:cs typeface="Times New Roman" pitchFamily="18" charset="0"/>
              </a:rPr>
              <a:t>The </a:t>
            </a:r>
            <a:r>
              <a:rPr lang="en-US" sz="2000" i="1" dirty="0">
                <a:latin typeface="Times New Roman" pitchFamily="18" charset="0"/>
                <a:cs typeface="Times New Roman" pitchFamily="18" charset="0"/>
              </a:rPr>
              <a:t>static air pressure on the outside of the diaphragm increases and the pointer moves in the opposite direction</a:t>
            </a:r>
            <a:r>
              <a:rPr lang="en-US" sz="2000" i="1" dirty="0" smtClean="0">
                <a:latin typeface="Times New Roman" pitchFamily="18" charset="0"/>
                <a:cs typeface="Times New Roman" pitchFamily="18" charset="0"/>
              </a:rPr>
              <a:t>, indicating </a:t>
            </a:r>
            <a:r>
              <a:rPr lang="en-US" sz="2000" i="1" dirty="0">
                <a:latin typeface="Times New Roman" pitchFamily="18" charset="0"/>
                <a:cs typeface="Times New Roman" pitchFamily="18" charset="0"/>
              </a:rPr>
              <a:t>a decrease in altitude.</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srcRect/>
          <a:stretch>
            <a:fillRect/>
          </a:stretch>
        </p:blipFill>
        <p:spPr bwMode="auto">
          <a:xfrm>
            <a:off x="838200" y="533400"/>
            <a:ext cx="7391399" cy="5943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487362"/>
          </a:xfrm>
        </p:spPr>
        <p:txBody>
          <a:bodyPr>
            <a:normAutofit fontScale="90000"/>
          </a:bodyPr>
          <a:lstStyle/>
          <a:p>
            <a:r>
              <a:rPr lang="en-US" dirty="0" smtClean="0"/>
              <a:t>Mach meter</a:t>
            </a:r>
            <a:endParaRPr lang="en-US" dirty="0"/>
          </a:p>
        </p:txBody>
      </p:sp>
      <p:pic>
        <p:nvPicPr>
          <p:cNvPr id="22530" name="Picture 2"/>
          <p:cNvPicPr>
            <a:picLocks noGrp="1" noChangeAspect="1" noChangeArrowheads="1"/>
          </p:cNvPicPr>
          <p:nvPr>
            <p:ph idx="1"/>
          </p:nvPr>
        </p:nvPicPr>
        <p:blipFill>
          <a:blip r:embed="rId2"/>
          <a:srcRect/>
          <a:stretch>
            <a:fillRect/>
          </a:stretch>
        </p:blipFill>
        <p:spPr bwMode="auto">
          <a:xfrm rot="5400000">
            <a:off x="1676400" y="-457200"/>
            <a:ext cx="6019800" cy="8153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Times New Roman" pitchFamily="18" charset="0"/>
                <a:cs typeface="Times New Roman" pitchFamily="18" charset="0"/>
              </a:rPr>
              <a:t>Basic accelerometer mechanism</a:t>
            </a:r>
            <a:endParaRPr lang="en-US" sz="2800" dirty="0">
              <a:latin typeface="Times New Roman" pitchFamily="18" charset="0"/>
              <a:cs typeface="Times New Roman" pitchFamily="18" charset="0"/>
            </a:endParaRPr>
          </a:p>
        </p:txBody>
      </p:sp>
      <p:pic>
        <p:nvPicPr>
          <p:cNvPr id="4098" name="Picture 2"/>
          <p:cNvPicPr>
            <a:picLocks noGrp="1" noChangeAspect="1" noChangeArrowheads="1"/>
          </p:cNvPicPr>
          <p:nvPr>
            <p:ph idx="1"/>
          </p:nvPr>
        </p:nvPicPr>
        <p:blipFill>
          <a:blip r:embed="rId2"/>
          <a:srcRect/>
          <a:stretch>
            <a:fillRect/>
          </a:stretch>
        </p:blipFill>
        <p:spPr bwMode="auto">
          <a:xfrm>
            <a:off x="1371601" y="1066800"/>
            <a:ext cx="5867400" cy="5105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Times New Roman" pitchFamily="18" charset="0"/>
                <a:cs typeface="Times New Roman" pitchFamily="18" charset="0"/>
              </a:rPr>
              <a:t>Tachometers</a:t>
            </a:r>
            <a:br>
              <a:rPr lang="en-US" sz="2800" b="1" dirty="0" smtClean="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19200"/>
            <a:ext cx="8229600" cy="4906963"/>
          </a:xfrm>
        </p:spPr>
        <p:txBody>
          <a:bodyPr>
            <a:normAutofit lnSpcReduction="10000"/>
          </a:bodyPr>
          <a:lstStyle/>
          <a:p>
            <a:pPr>
              <a:lnSpc>
                <a:spcPct val="150000"/>
              </a:lnSpc>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tachometer, or tach, is an instrument that indicates </a:t>
            </a:r>
            <a:r>
              <a:rPr lang="en-US" sz="2000" dirty="0" smtClean="0">
                <a:latin typeface="Times New Roman" pitchFamily="18" charset="0"/>
                <a:cs typeface="Times New Roman" pitchFamily="18" charset="0"/>
              </a:rPr>
              <a:t>the speed </a:t>
            </a:r>
            <a:r>
              <a:rPr lang="en-US" sz="2000" dirty="0">
                <a:latin typeface="Times New Roman" pitchFamily="18" charset="0"/>
                <a:cs typeface="Times New Roman" pitchFamily="18" charset="0"/>
              </a:rPr>
              <a:t>of the crankshaft of a reciprocating engine. </a:t>
            </a:r>
            <a:endParaRPr lang="en-US" sz="2000" dirty="0" smtClean="0">
              <a:latin typeface="Times New Roman" pitchFamily="18" charset="0"/>
              <a:cs typeface="Times New Roman" pitchFamily="18" charset="0"/>
            </a:endParaRPr>
          </a:p>
          <a:p>
            <a:pPr>
              <a:lnSpc>
                <a:spcPct val="150000"/>
              </a:lnSpc>
            </a:pPr>
            <a:r>
              <a:rPr lang="en-US" sz="2000" dirty="0" smtClean="0">
                <a:latin typeface="Times New Roman" pitchFamily="18" charset="0"/>
                <a:cs typeface="Times New Roman" pitchFamily="18" charset="0"/>
              </a:rPr>
              <a:t>It </a:t>
            </a:r>
            <a:r>
              <a:rPr lang="en-US" sz="2000" dirty="0">
                <a:latin typeface="Times New Roman" pitchFamily="18" charset="0"/>
                <a:cs typeface="Times New Roman" pitchFamily="18" charset="0"/>
              </a:rPr>
              <a:t>can </a:t>
            </a:r>
            <a:r>
              <a:rPr lang="en-US" sz="2000" dirty="0" smtClean="0">
                <a:latin typeface="Times New Roman" pitchFamily="18" charset="0"/>
                <a:cs typeface="Times New Roman" pitchFamily="18" charset="0"/>
              </a:rPr>
              <a:t>be a </a:t>
            </a:r>
            <a:r>
              <a:rPr lang="en-US" sz="2000" dirty="0">
                <a:latin typeface="Times New Roman" pitchFamily="18" charset="0"/>
                <a:cs typeface="Times New Roman" pitchFamily="18" charset="0"/>
              </a:rPr>
              <a:t>direct- or remote-indicating instrument, the dial of </a:t>
            </a:r>
            <a:r>
              <a:rPr lang="en-US" sz="2000" dirty="0" smtClean="0">
                <a:latin typeface="Times New Roman" pitchFamily="18" charset="0"/>
                <a:cs typeface="Times New Roman" pitchFamily="18" charset="0"/>
              </a:rPr>
              <a:t>which is </a:t>
            </a:r>
            <a:r>
              <a:rPr lang="en-US" sz="2000" dirty="0">
                <a:latin typeface="Times New Roman" pitchFamily="18" charset="0"/>
                <a:cs typeface="Times New Roman" pitchFamily="18" charset="0"/>
              </a:rPr>
              <a:t>calibrated to indicate revolutions per minutes (rpm). </a:t>
            </a:r>
            <a:endParaRPr lang="en-US" sz="2000" dirty="0" smtClean="0">
              <a:latin typeface="Times New Roman" pitchFamily="18" charset="0"/>
              <a:cs typeface="Times New Roman" pitchFamily="18" charset="0"/>
            </a:endParaRPr>
          </a:p>
          <a:p>
            <a:pPr>
              <a:lnSpc>
                <a:spcPct val="150000"/>
              </a:lnSpc>
            </a:pPr>
            <a:r>
              <a:rPr lang="en-US" sz="2000" dirty="0" smtClean="0">
                <a:latin typeface="Times New Roman" pitchFamily="18" charset="0"/>
                <a:cs typeface="Times New Roman" pitchFamily="18" charset="0"/>
              </a:rPr>
              <a:t>On reciprocating </a:t>
            </a:r>
            <a:r>
              <a:rPr lang="en-US" sz="2000" dirty="0">
                <a:latin typeface="Times New Roman" pitchFamily="18" charset="0"/>
                <a:cs typeface="Times New Roman" pitchFamily="18" charset="0"/>
              </a:rPr>
              <a:t>engines, the tach is used to monitor engine </a:t>
            </a:r>
            <a:r>
              <a:rPr lang="en-US" sz="2000" dirty="0" smtClean="0">
                <a:latin typeface="Times New Roman" pitchFamily="18" charset="0"/>
                <a:cs typeface="Times New Roman" pitchFamily="18" charset="0"/>
              </a:rPr>
              <a:t>power and </a:t>
            </a:r>
            <a:r>
              <a:rPr lang="en-US" sz="2000" dirty="0">
                <a:latin typeface="Times New Roman" pitchFamily="18" charset="0"/>
                <a:cs typeface="Times New Roman" pitchFamily="18" charset="0"/>
              </a:rPr>
              <a:t>to ensure the engine is operated within certified limits.</a:t>
            </a:r>
          </a:p>
          <a:p>
            <a:pPr>
              <a:lnSpc>
                <a:spcPct val="150000"/>
              </a:lnSpc>
            </a:pPr>
            <a:r>
              <a:rPr lang="en-US" sz="2000" dirty="0">
                <a:latin typeface="Times New Roman" pitchFamily="18" charset="0"/>
                <a:cs typeface="Times New Roman" pitchFamily="18" charset="0"/>
              </a:rPr>
              <a:t>Gas turbine engines also have tachometers. They are </a:t>
            </a:r>
            <a:r>
              <a:rPr lang="en-US" sz="2000" dirty="0" smtClean="0">
                <a:latin typeface="Times New Roman" pitchFamily="18" charset="0"/>
                <a:cs typeface="Times New Roman" pitchFamily="18" charset="0"/>
              </a:rPr>
              <a:t>used to </a:t>
            </a:r>
            <a:r>
              <a:rPr lang="en-US" sz="2000" dirty="0">
                <a:latin typeface="Times New Roman" pitchFamily="18" charset="0"/>
                <a:cs typeface="Times New Roman" pitchFamily="18" charset="0"/>
              </a:rPr>
              <a:t>monitor the speed(s) of the compressor section(s) </a:t>
            </a:r>
            <a:r>
              <a:rPr lang="en-US" sz="2000" dirty="0" smtClean="0">
                <a:latin typeface="Times New Roman" pitchFamily="18" charset="0"/>
                <a:cs typeface="Times New Roman" pitchFamily="18" charset="0"/>
              </a:rPr>
              <a:t>of the </a:t>
            </a:r>
            <a:r>
              <a:rPr lang="en-US" sz="2000" dirty="0">
                <a:latin typeface="Times New Roman" pitchFamily="18" charset="0"/>
                <a:cs typeface="Times New Roman" pitchFamily="18" charset="0"/>
              </a:rPr>
              <a:t>engine. </a:t>
            </a:r>
            <a:endParaRPr lang="en-US" sz="2000" dirty="0" smtClean="0">
              <a:latin typeface="Times New Roman" pitchFamily="18" charset="0"/>
              <a:cs typeface="Times New Roman" pitchFamily="18" charset="0"/>
            </a:endParaRPr>
          </a:p>
          <a:p>
            <a:pPr>
              <a:lnSpc>
                <a:spcPct val="150000"/>
              </a:lnSpc>
            </a:pPr>
            <a:r>
              <a:rPr lang="en-US" sz="2000" dirty="0" smtClean="0">
                <a:latin typeface="Times New Roman" pitchFamily="18" charset="0"/>
                <a:cs typeface="Times New Roman" pitchFamily="18" charset="0"/>
              </a:rPr>
              <a:t>Turbine </a:t>
            </a:r>
            <a:r>
              <a:rPr lang="en-US" sz="2000" dirty="0">
                <a:latin typeface="Times New Roman" pitchFamily="18" charset="0"/>
                <a:cs typeface="Times New Roman" pitchFamily="18" charset="0"/>
              </a:rPr>
              <a:t>engine tachometers are </a:t>
            </a:r>
            <a:r>
              <a:rPr lang="en-US" sz="2000" dirty="0" smtClean="0">
                <a:latin typeface="Times New Roman" pitchFamily="18" charset="0"/>
                <a:cs typeface="Times New Roman" pitchFamily="18" charset="0"/>
              </a:rPr>
              <a:t>calibrated in </a:t>
            </a:r>
            <a:r>
              <a:rPr lang="en-US" sz="2000" dirty="0">
                <a:latin typeface="Times New Roman" pitchFamily="18" charset="0"/>
                <a:cs typeface="Times New Roman" pitchFamily="18" charset="0"/>
              </a:rPr>
              <a:t>percentage of rpm with 100 percent corresponding </a:t>
            </a:r>
            <a:r>
              <a:rPr lang="en-US" sz="2000" dirty="0" smtClean="0">
                <a:latin typeface="Times New Roman" pitchFamily="18" charset="0"/>
                <a:cs typeface="Times New Roman" pitchFamily="18" charset="0"/>
              </a:rPr>
              <a:t>to optimum </a:t>
            </a:r>
            <a:r>
              <a:rPr lang="en-US" sz="2000" dirty="0">
                <a:latin typeface="Times New Roman" pitchFamily="18" charset="0"/>
                <a:cs typeface="Times New Roman" pitchFamily="18" charset="0"/>
              </a:rPr>
              <a:t>turbine speed.</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i="1" dirty="0" smtClean="0">
                <a:latin typeface="Times New Roman" pitchFamily="18" charset="0"/>
                <a:cs typeface="Times New Roman" pitchFamily="18" charset="0"/>
              </a:rPr>
              <a:t>Mechanical Tachometers</a:t>
            </a:r>
            <a:br>
              <a:rPr lang="en-US" sz="2800" b="1" i="1" dirty="0" smtClean="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990600"/>
            <a:ext cx="8229600" cy="5135563"/>
          </a:xfrm>
        </p:spPr>
        <p:txBody>
          <a:bodyPr>
            <a:noAutofit/>
          </a:bodyPr>
          <a:lstStyle/>
          <a:p>
            <a:pPr>
              <a:lnSpc>
                <a:spcPct val="170000"/>
              </a:lnSpc>
            </a:pPr>
            <a:r>
              <a:rPr lang="en-US" sz="2000" dirty="0" smtClean="0">
                <a:latin typeface="Times New Roman" pitchFamily="18" charset="0"/>
                <a:cs typeface="Times New Roman" pitchFamily="18" charset="0"/>
              </a:rPr>
              <a:t>Mechanical </a:t>
            </a:r>
            <a:r>
              <a:rPr lang="en-US" sz="2000" dirty="0">
                <a:latin typeface="Times New Roman" pitchFamily="18" charset="0"/>
                <a:cs typeface="Times New Roman" pitchFamily="18" charset="0"/>
              </a:rPr>
              <a:t>tachometer indicating systems are found on small</a:t>
            </a:r>
            <a:r>
              <a:rPr lang="en-US" sz="2000" dirty="0" smtClean="0">
                <a:latin typeface="Times New Roman" pitchFamily="18" charset="0"/>
                <a:cs typeface="Times New Roman" pitchFamily="18" charset="0"/>
              </a:rPr>
              <a:t>, single-engine </a:t>
            </a:r>
            <a:r>
              <a:rPr lang="en-US" sz="2000" dirty="0">
                <a:latin typeface="Times New Roman" pitchFamily="18" charset="0"/>
                <a:cs typeface="Times New Roman" pitchFamily="18" charset="0"/>
              </a:rPr>
              <a:t>light aircraft in which a short distance </a:t>
            </a:r>
            <a:r>
              <a:rPr lang="en-US" sz="2000" dirty="0" smtClean="0">
                <a:latin typeface="Times New Roman" pitchFamily="18" charset="0"/>
                <a:cs typeface="Times New Roman" pitchFamily="18" charset="0"/>
              </a:rPr>
              <a:t>exists between </a:t>
            </a:r>
            <a:r>
              <a:rPr lang="en-US" sz="2000" dirty="0">
                <a:latin typeface="Times New Roman" pitchFamily="18" charset="0"/>
                <a:cs typeface="Times New Roman" pitchFamily="18" charset="0"/>
              </a:rPr>
              <a:t>the engine and the instrument panel. </a:t>
            </a:r>
            <a:endParaRPr lang="en-US" sz="2000" dirty="0" smtClean="0">
              <a:latin typeface="Times New Roman" pitchFamily="18" charset="0"/>
              <a:cs typeface="Times New Roman" pitchFamily="18" charset="0"/>
            </a:endParaRPr>
          </a:p>
          <a:p>
            <a:pPr>
              <a:lnSpc>
                <a:spcPct val="170000"/>
              </a:lnSpc>
            </a:pPr>
            <a:r>
              <a:rPr lang="en-US" sz="2000" dirty="0" smtClean="0">
                <a:latin typeface="Times New Roman" pitchFamily="18" charset="0"/>
                <a:cs typeface="Times New Roman" pitchFamily="18" charset="0"/>
              </a:rPr>
              <a:t>They consist of </a:t>
            </a:r>
            <a:r>
              <a:rPr lang="en-US" sz="2000" dirty="0">
                <a:latin typeface="Times New Roman" pitchFamily="18" charset="0"/>
                <a:cs typeface="Times New Roman" pitchFamily="18" charset="0"/>
              </a:rPr>
              <a:t>an indicator connected to the engine by a flexible </a:t>
            </a:r>
            <a:r>
              <a:rPr lang="en-US" sz="2000" dirty="0" smtClean="0">
                <a:latin typeface="Times New Roman" pitchFamily="18" charset="0"/>
                <a:cs typeface="Times New Roman" pitchFamily="18" charset="0"/>
              </a:rPr>
              <a:t>drive shaft</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a:lnSpc>
                <a:spcPct val="170000"/>
              </a:lnSpc>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drive shaft is geared into the engine so that </a:t>
            </a:r>
            <a:r>
              <a:rPr lang="en-US" sz="2000" dirty="0" smtClean="0">
                <a:latin typeface="Times New Roman" pitchFamily="18" charset="0"/>
                <a:cs typeface="Times New Roman" pitchFamily="18" charset="0"/>
              </a:rPr>
              <a:t>when the </a:t>
            </a:r>
            <a:r>
              <a:rPr lang="en-US" sz="2000" dirty="0">
                <a:latin typeface="Times New Roman" pitchFamily="18" charset="0"/>
                <a:cs typeface="Times New Roman" pitchFamily="18" charset="0"/>
              </a:rPr>
              <a:t>engine turns, so does the shaft. The indicator contains </a:t>
            </a:r>
            <a:r>
              <a:rPr lang="en-US" sz="2000" dirty="0" smtClean="0">
                <a:latin typeface="Times New Roman" pitchFamily="18" charset="0"/>
                <a:cs typeface="Times New Roman" pitchFamily="18" charset="0"/>
              </a:rPr>
              <a:t>a flyweight </a:t>
            </a:r>
            <a:r>
              <a:rPr lang="en-US" sz="2000" dirty="0">
                <a:latin typeface="Times New Roman" pitchFamily="18" charset="0"/>
                <a:cs typeface="Times New Roman" pitchFamily="18" charset="0"/>
              </a:rPr>
              <a:t>assembly coupled to a gear mechanism that </a:t>
            </a:r>
            <a:r>
              <a:rPr lang="en-US" sz="2000" dirty="0" smtClean="0">
                <a:latin typeface="Times New Roman" pitchFamily="18" charset="0"/>
                <a:cs typeface="Times New Roman" pitchFamily="18" charset="0"/>
              </a:rPr>
              <a:t>drives a </a:t>
            </a:r>
            <a:r>
              <a:rPr lang="en-US" sz="2000" dirty="0">
                <a:latin typeface="Times New Roman" pitchFamily="18" charset="0"/>
                <a:cs typeface="Times New Roman" pitchFamily="18" charset="0"/>
              </a:rPr>
              <a:t>pointer. </a:t>
            </a:r>
            <a:endParaRPr lang="en-US" sz="2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170000"/>
              </a:lnSpc>
            </a:pPr>
            <a:r>
              <a:rPr lang="en-US" sz="2000" dirty="0" smtClean="0">
                <a:latin typeface="Times New Roman" pitchFamily="18" charset="0"/>
                <a:cs typeface="Times New Roman" pitchFamily="18" charset="0"/>
              </a:rPr>
              <a:t>As the drive shaft rotates, centrifugal force acts on the flyweights and moves them to an angular position.</a:t>
            </a:r>
          </a:p>
          <a:p>
            <a:pPr>
              <a:lnSpc>
                <a:spcPct val="170000"/>
              </a:lnSpc>
            </a:pPr>
            <a:r>
              <a:rPr lang="en-US" sz="2000" dirty="0" smtClean="0">
                <a:latin typeface="Times New Roman" pitchFamily="18" charset="0"/>
                <a:cs typeface="Times New Roman" pitchFamily="18" charset="0"/>
              </a:rPr>
              <a:t>This angular position varies with the rpm of the engine. </a:t>
            </a:r>
          </a:p>
          <a:p>
            <a:pPr>
              <a:lnSpc>
                <a:spcPct val="170000"/>
              </a:lnSpc>
            </a:pPr>
            <a:r>
              <a:rPr lang="en-US" sz="2000" dirty="0" smtClean="0">
                <a:latin typeface="Times New Roman" pitchFamily="18" charset="0"/>
                <a:cs typeface="Times New Roman" pitchFamily="18" charset="0"/>
              </a:rPr>
              <a:t>The amount of movement of the flyweights is transmitted through the gear mechanism to the pointer. </a:t>
            </a:r>
          </a:p>
          <a:p>
            <a:pPr>
              <a:lnSpc>
                <a:spcPct val="170000"/>
              </a:lnSpc>
            </a:pPr>
            <a:r>
              <a:rPr lang="en-US" sz="2000" dirty="0" smtClean="0">
                <a:latin typeface="Times New Roman" pitchFamily="18" charset="0"/>
                <a:cs typeface="Times New Roman" pitchFamily="18" charset="0"/>
              </a:rPr>
              <a:t>The pointer rotates to indicate this movement on the tachometer indicator, which is directly related to the rpm of the engine.</a:t>
            </a:r>
          </a:p>
          <a:p>
            <a:endParaRPr lang="en-US" sz="20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srcRect/>
          <a:stretch>
            <a:fillRect/>
          </a:stretch>
        </p:blipFill>
        <p:spPr bwMode="auto">
          <a:xfrm>
            <a:off x="1219200" y="1828800"/>
            <a:ext cx="6934200" cy="4267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11266" name="Picture 2"/>
          <p:cNvPicPr>
            <a:picLocks noChangeAspect="1" noChangeArrowheads="1"/>
          </p:cNvPicPr>
          <p:nvPr/>
        </p:nvPicPr>
        <p:blipFill>
          <a:blip r:embed="rId2"/>
          <a:srcRect/>
          <a:stretch>
            <a:fillRect/>
          </a:stretch>
        </p:blipFill>
        <p:spPr bwMode="auto">
          <a:xfrm>
            <a:off x="381000" y="1371600"/>
            <a:ext cx="8382000" cy="480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Engine Instruments</a:t>
            </a:r>
            <a:br>
              <a:rPr lang="en-US" b="1" dirty="0" smtClean="0"/>
            </a:br>
            <a:r>
              <a:rPr lang="en-US" b="1" dirty="0" smtClean="0"/>
              <a:t/>
            </a:r>
            <a:br>
              <a:rPr lang="en-US" b="1" dirty="0" smtClean="0"/>
            </a:br>
            <a:endParaRPr lang="en-US" dirty="0"/>
          </a:p>
        </p:txBody>
      </p:sp>
      <p:sp>
        <p:nvSpPr>
          <p:cNvPr id="3" name="Content Placeholder 2"/>
          <p:cNvSpPr>
            <a:spLocks noGrp="1"/>
          </p:cNvSpPr>
          <p:nvPr>
            <p:ph idx="1"/>
          </p:nvPr>
        </p:nvSpPr>
        <p:spPr>
          <a:xfrm>
            <a:off x="457200" y="990600"/>
            <a:ext cx="8229600" cy="4525963"/>
          </a:xfrm>
        </p:spPr>
        <p:txBody>
          <a:bodyPr>
            <a:normAutofit/>
          </a:bodyPr>
          <a:lstStyle/>
          <a:p>
            <a:pPr>
              <a:lnSpc>
                <a:spcPct val="150000"/>
              </a:lnSpc>
            </a:pPr>
            <a:r>
              <a:rPr lang="en-US" sz="2000" dirty="0" smtClean="0">
                <a:latin typeface="Times New Roman" pitchFamily="18" charset="0"/>
                <a:cs typeface="Times New Roman" pitchFamily="18" charset="0"/>
              </a:rPr>
              <a:t>Engine </a:t>
            </a:r>
            <a:r>
              <a:rPr lang="en-US" sz="2000" dirty="0">
                <a:latin typeface="Times New Roman" pitchFamily="18" charset="0"/>
                <a:cs typeface="Times New Roman" pitchFamily="18" charset="0"/>
              </a:rPr>
              <a:t>instruments are those designed to measure </a:t>
            </a:r>
            <a:r>
              <a:rPr lang="en-US" sz="2000" dirty="0" smtClean="0">
                <a:latin typeface="Times New Roman" pitchFamily="18" charset="0"/>
                <a:cs typeface="Times New Roman" pitchFamily="18" charset="0"/>
              </a:rPr>
              <a:t>operating parameters </a:t>
            </a:r>
            <a:r>
              <a:rPr lang="en-US" sz="2000" dirty="0">
                <a:latin typeface="Times New Roman" pitchFamily="18" charset="0"/>
                <a:cs typeface="Times New Roman" pitchFamily="18" charset="0"/>
              </a:rPr>
              <a:t>of the aircraft’s engine(s). These are </a:t>
            </a:r>
            <a:r>
              <a:rPr lang="en-US" sz="2000" dirty="0" smtClean="0">
                <a:latin typeface="Times New Roman" pitchFamily="18" charset="0"/>
                <a:cs typeface="Times New Roman" pitchFamily="18" charset="0"/>
              </a:rPr>
              <a:t>usually quantity</a:t>
            </a:r>
            <a:r>
              <a:rPr lang="en-US" sz="2000" dirty="0">
                <a:latin typeface="Times New Roman" pitchFamily="18" charset="0"/>
                <a:cs typeface="Times New Roman" pitchFamily="18" charset="0"/>
              </a:rPr>
              <a:t>, pressure, and temperature indications. </a:t>
            </a:r>
            <a:endParaRPr lang="en-US" sz="2000" dirty="0" smtClean="0">
              <a:latin typeface="Times New Roman" pitchFamily="18" charset="0"/>
              <a:cs typeface="Times New Roman" pitchFamily="18" charset="0"/>
            </a:endParaRPr>
          </a:p>
          <a:p>
            <a:pPr>
              <a:lnSpc>
                <a:spcPct val="150000"/>
              </a:lnSpc>
            </a:pPr>
            <a:r>
              <a:rPr lang="en-US" sz="2000" dirty="0" smtClean="0">
                <a:latin typeface="Times New Roman" pitchFamily="18" charset="0"/>
                <a:cs typeface="Times New Roman" pitchFamily="18" charset="0"/>
              </a:rPr>
              <a:t>They also include </a:t>
            </a:r>
            <a:r>
              <a:rPr lang="en-US" sz="2000" dirty="0">
                <a:latin typeface="Times New Roman" pitchFamily="18" charset="0"/>
                <a:cs typeface="Times New Roman" pitchFamily="18" charset="0"/>
              </a:rPr>
              <a:t>measuring engine speed(s). The most common </a:t>
            </a:r>
            <a:r>
              <a:rPr lang="en-US" sz="2000" dirty="0" smtClean="0">
                <a:latin typeface="Times New Roman" pitchFamily="18" charset="0"/>
                <a:cs typeface="Times New Roman" pitchFamily="18" charset="0"/>
              </a:rPr>
              <a:t>engine instruments </a:t>
            </a:r>
            <a:r>
              <a:rPr lang="en-US" sz="2000" dirty="0">
                <a:latin typeface="Times New Roman" pitchFamily="18" charset="0"/>
                <a:cs typeface="Times New Roman" pitchFamily="18" charset="0"/>
              </a:rPr>
              <a:t>are the fuel and oil quantity and pressure gauges</a:t>
            </a:r>
            <a:r>
              <a:rPr lang="en-US" sz="2000" dirty="0" smtClean="0">
                <a:latin typeface="Times New Roman" pitchFamily="18" charset="0"/>
                <a:cs typeface="Times New Roman" pitchFamily="18" charset="0"/>
              </a:rPr>
              <a:t>, tachometers</a:t>
            </a:r>
            <a:r>
              <a:rPr lang="en-US" sz="2000" dirty="0">
                <a:latin typeface="Times New Roman" pitchFamily="18" charset="0"/>
                <a:cs typeface="Times New Roman" pitchFamily="18" charset="0"/>
              </a:rPr>
              <a:t>, and temperature </a:t>
            </a:r>
            <a:r>
              <a:rPr lang="en-US" sz="2000" dirty="0" smtClean="0">
                <a:latin typeface="Times New Roman" pitchFamily="18" charset="0"/>
                <a:cs typeface="Times New Roman" pitchFamily="18" charset="0"/>
              </a:rPr>
              <a:t>gauges.</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i="1" dirty="0" smtClean="0">
                <a:latin typeface="Times New Roman" pitchFamily="18" charset="0"/>
                <a:cs typeface="Times New Roman" pitchFamily="18" charset="0"/>
              </a:rPr>
              <a:t>Electric Tachometers</a:t>
            </a:r>
            <a:br>
              <a:rPr lang="en-US" sz="2800" b="1" i="1" dirty="0" smtClean="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nSpc>
                <a:spcPct val="150000"/>
              </a:lnSpc>
            </a:pPr>
            <a:r>
              <a:rPr lang="en-US" sz="2000" dirty="0" smtClean="0">
                <a:latin typeface="Times New Roman" pitchFamily="18" charset="0"/>
                <a:cs typeface="Times New Roman" pitchFamily="18" charset="0"/>
              </a:rPr>
              <a:t>It </a:t>
            </a:r>
            <a:r>
              <a:rPr lang="en-US" sz="2000" dirty="0">
                <a:latin typeface="Times New Roman" pitchFamily="18" charset="0"/>
                <a:cs typeface="Times New Roman" pitchFamily="18" charset="0"/>
              </a:rPr>
              <a:t>is not practical to use a mechanical linkage between </a:t>
            </a:r>
            <a:r>
              <a:rPr lang="en-US" sz="2000" dirty="0" smtClean="0">
                <a:latin typeface="Times New Roman" pitchFamily="18" charset="0"/>
                <a:cs typeface="Times New Roman" pitchFamily="18" charset="0"/>
              </a:rPr>
              <a:t>the engine </a:t>
            </a:r>
            <a:r>
              <a:rPr lang="en-US" sz="2000" dirty="0">
                <a:latin typeface="Times New Roman" pitchFamily="18" charset="0"/>
                <a:cs typeface="Times New Roman" pitchFamily="18" charset="0"/>
              </a:rPr>
              <a:t>and the rpm indicator on aircraft with engines </a:t>
            </a:r>
            <a:r>
              <a:rPr lang="en-US" sz="2000" dirty="0" smtClean="0">
                <a:latin typeface="Times New Roman" pitchFamily="18" charset="0"/>
                <a:cs typeface="Times New Roman" pitchFamily="18" charset="0"/>
              </a:rPr>
              <a:t>not mounted </a:t>
            </a:r>
            <a:r>
              <a:rPr lang="en-US" sz="2000" dirty="0">
                <a:latin typeface="Times New Roman" pitchFamily="18" charset="0"/>
                <a:cs typeface="Times New Roman" pitchFamily="18" charset="0"/>
              </a:rPr>
              <a:t>in the fuselage just forward of the instrument panel.</a:t>
            </a:r>
          </a:p>
          <a:p>
            <a:pPr>
              <a:lnSpc>
                <a:spcPct val="150000"/>
              </a:lnSpc>
            </a:pPr>
            <a:r>
              <a:rPr lang="en-US" sz="2000" dirty="0">
                <a:latin typeface="Times New Roman" pitchFamily="18" charset="0"/>
                <a:cs typeface="Times New Roman" pitchFamily="18" charset="0"/>
              </a:rPr>
              <a:t>Greater accuracy with lower maintenance is achieved </a:t>
            </a:r>
            <a:r>
              <a:rPr lang="en-US" sz="2000" dirty="0" smtClean="0">
                <a:latin typeface="Times New Roman" pitchFamily="18" charset="0"/>
                <a:cs typeface="Times New Roman" pitchFamily="18" charset="0"/>
              </a:rPr>
              <a:t>through the </a:t>
            </a:r>
            <a:r>
              <a:rPr lang="en-US" sz="2000" dirty="0">
                <a:latin typeface="Times New Roman" pitchFamily="18" charset="0"/>
                <a:cs typeface="Times New Roman" pitchFamily="18" charset="0"/>
              </a:rPr>
              <a:t>use of electric tachometers.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a:lnSpc>
                <a:spcPct val="150000"/>
              </a:lnSpc>
            </a:pPr>
            <a:r>
              <a:rPr lang="en-US" sz="2000" dirty="0">
                <a:latin typeface="Times New Roman" pitchFamily="18" charset="0"/>
                <a:cs typeface="Times New Roman" pitchFamily="18" charset="0"/>
              </a:rPr>
              <a:t>A popular electric tachometer system makes use of a </a:t>
            </a:r>
            <a:r>
              <a:rPr lang="en-US" sz="2000" dirty="0" smtClean="0">
                <a:latin typeface="Times New Roman" pitchFamily="18" charset="0"/>
                <a:cs typeface="Times New Roman" pitchFamily="18" charset="0"/>
              </a:rPr>
              <a:t>small AC </a:t>
            </a:r>
            <a:r>
              <a:rPr lang="en-US" sz="2000" dirty="0">
                <a:latin typeface="Times New Roman" pitchFamily="18" charset="0"/>
                <a:cs typeface="Times New Roman" pitchFamily="18" charset="0"/>
              </a:rPr>
              <a:t>generator mounted to a reciprocating engine’s gear </a:t>
            </a:r>
            <a:r>
              <a:rPr lang="en-US" sz="2000" dirty="0" smtClean="0">
                <a:latin typeface="Times New Roman" pitchFamily="18" charset="0"/>
                <a:cs typeface="Times New Roman" pitchFamily="18" charset="0"/>
              </a:rPr>
              <a:t>case or </a:t>
            </a:r>
            <a:r>
              <a:rPr lang="en-US" sz="2000" dirty="0">
                <a:latin typeface="Times New Roman" pitchFamily="18" charset="0"/>
                <a:cs typeface="Times New Roman" pitchFamily="18" charset="0"/>
              </a:rPr>
              <a:t>the accessory drive section of a turbine engine. </a:t>
            </a:r>
            <a:endParaRPr lang="en-US" sz="2000" dirty="0" smtClean="0">
              <a:latin typeface="Times New Roman" pitchFamily="18" charset="0"/>
              <a:cs typeface="Times New Roman" pitchFamily="18" charset="0"/>
            </a:endParaRPr>
          </a:p>
          <a:p>
            <a:pPr>
              <a:lnSpc>
                <a:spcPct val="150000"/>
              </a:lnSpc>
            </a:pPr>
            <a:r>
              <a:rPr lang="en-US" sz="2000" dirty="0" smtClean="0">
                <a:latin typeface="Times New Roman" pitchFamily="18" charset="0"/>
                <a:cs typeface="Times New Roman" pitchFamily="18" charset="0"/>
              </a:rPr>
              <a:t>As the engine </a:t>
            </a:r>
            <a:r>
              <a:rPr lang="en-US" sz="2000" dirty="0">
                <a:latin typeface="Times New Roman" pitchFamily="18" charset="0"/>
                <a:cs typeface="Times New Roman" pitchFamily="18" charset="0"/>
              </a:rPr>
              <a:t>turns, so does the generator. </a:t>
            </a:r>
            <a:endParaRPr lang="en-US" sz="2000" dirty="0" smtClean="0">
              <a:latin typeface="Times New Roman" pitchFamily="18" charset="0"/>
              <a:cs typeface="Times New Roman" pitchFamily="18" charset="0"/>
            </a:endParaRPr>
          </a:p>
          <a:p>
            <a:pPr>
              <a:lnSpc>
                <a:spcPct val="150000"/>
              </a:lnSpc>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frequency </a:t>
            </a:r>
            <a:r>
              <a:rPr lang="en-US" sz="2000" dirty="0" smtClean="0">
                <a:latin typeface="Times New Roman" pitchFamily="18" charset="0"/>
                <a:cs typeface="Times New Roman" pitchFamily="18" charset="0"/>
              </a:rPr>
              <a:t>output of </a:t>
            </a:r>
            <a:r>
              <a:rPr lang="en-US" sz="2000" dirty="0">
                <a:latin typeface="Times New Roman" pitchFamily="18" charset="0"/>
                <a:cs typeface="Times New Roman" pitchFamily="18" charset="0"/>
              </a:rPr>
              <a:t>the generator is directly proportional to the speed of </a:t>
            </a:r>
            <a:r>
              <a:rPr lang="en-US" sz="2000" dirty="0" smtClean="0">
                <a:latin typeface="Times New Roman" pitchFamily="18" charset="0"/>
                <a:cs typeface="Times New Roman" pitchFamily="18" charset="0"/>
              </a:rPr>
              <a:t>the engine</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a:lnSpc>
                <a:spcPct val="150000"/>
              </a:lnSpc>
            </a:pPr>
            <a:r>
              <a:rPr lang="en-US" sz="2000" dirty="0" smtClean="0">
                <a:latin typeface="Times New Roman" pitchFamily="18" charset="0"/>
                <a:cs typeface="Times New Roman" pitchFamily="18" charset="0"/>
              </a:rPr>
              <a:t>It </a:t>
            </a:r>
            <a:r>
              <a:rPr lang="en-US" sz="2000" dirty="0">
                <a:latin typeface="Times New Roman" pitchFamily="18" charset="0"/>
                <a:cs typeface="Times New Roman" pitchFamily="18" charset="0"/>
              </a:rPr>
              <a:t>is connected via wires to a synchronous motor </a:t>
            </a:r>
            <a:r>
              <a:rPr lang="en-US" sz="2000" dirty="0" smtClean="0">
                <a:latin typeface="Times New Roman" pitchFamily="18" charset="0"/>
                <a:cs typeface="Times New Roman" pitchFamily="18" charset="0"/>
              </a:rPr>
              <a:t>in the </a:t>
            </a:r>
            <a:r>
              <a:rPr lang="en-US" sz="2000" dirty="0">
                <a:latin typeface="Times New Roman" pitchFamily="18" charset="0"/>
                <a:cs typeface="Times New Roman" pitchFamily="18" charset="0"/>
              </a:rPr>
              <a:t>indicator that mirrors this output. </a:t>
            </a:r>
            <a:endParaRPr lang="en-US" sz="2000" dirty="0" smtClean="0">
              <a:latin typeface="Times New Roman" pitchFamily="18" charset="0"/>
              <a:cs typeface="Times New Roman" pitchFamily="18" charset="0"/>
            </a:endParaRPr>
          </a:p>
          <a:p>
            <a:pPr>
              <a:lnSpc>
                <a:spcPct val="150000"/>
              </a:lnSpc>
            </a:pPr>
            <a:r>
              <a:rPr lang="en-US" sz="2000" dirty="0" smtClean="0">
                <a:latin typeface="Times New Roman" pitchFamily="18" charset="0"/>
                <a:cs typeface="Times New Roman" pitchFamily="18" charset="0"/>
              </a:rPr>
              <a:t>A </a:t>
            </a:r>
            <a:r>
              <a:rPr lang="en-US" sz="2000" dirty="0">
                <a:latin typeface="Times New Roman" pitchFamily="18" charset="0"/>
                <a:cs typeface="Times New Roman" pitchFamily="18" charset="0"/>
              </a:rPr>
              <a:t>drag cup, or </a:t>
            </a:r>
            <a:r>
              <a:rPr lang="en-US" sz="2000" dirty="0" smtClean="0">
                <a:latin typeface="Times New Roman" pitchFamily="18" charset="0"/>
                <a:cs typeface="Times New Roman" pitchFamily="18" charset="0"/>
              </a:rPr>
              <a:t>drag disk </a:t>
            </a:r>
            <a:r>
              <a:rPr lang="en-US" sz="2000" dirty="0">
                <a:latin typeface="Times New Roman" pitchFamily="18" charset="0"/>
                <a:cs typeface="Times New Roman" pitchFamily="18" charset="0"/>
              </a:rPr>
              <a:t>link, is used to drive the indicator as in a </a:t>
            </a:r>
            <a:r>
              <a:rPr lang="en-US" sz="2000" dirty="0" smtClean="0">
                <a:latin typeface="Times New Roman" pitchFamily="18" charset="0"/>
                <a:cs typeface="Times New Roman" pitchFamily="18" charset="0"/>
              </a:rPr>
              <a:t>mechanical tachometer</a:t>
            </a:r>
            <a:r>
              <a:rPr lang="en-US" sz="2000" dirty="0">
                <a:latin typeface="Times New Roman" pitchFamily="18" charset="0"/>
                <a:cs typeface="Times New Roman" pitchFamily="18" charset="0"/>
              </a:rPr>
              <a:t>.</a:t>
            </a:r>
            <a:r>
              <a:rPr lang="en-US" dirty="0"/>
              <a:t>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a:srcRect/>
          <a:stretch>
            <a:fillRect/>
          </a:stretch>
        </p:blipFill>
        <p:spPr bwMode="auto">
          <a:xfrm>
            <a:off x="838200" y="838200"/>
            <a:ext cx="7620000" cy="5410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13314" name="Picture 2"/>
          <p:cNvPicPr>
            <a:picLocks noChangeAspect="1" noChangeArrowheads="1"/>
          </p:cNvPicPr>
          <p:nvPr/>
        </p:nvPicPr>
        <p:blipFill>
          <a:blip r:embed="rId2"/>
          <a:srcRect/>
          <a:stretch>
            <a:fillRect/>
          </a:stretch>
        </p:blipFill>
        <p:spPr bwMode="auto">
          <a:xfrm>
            <a:off x="533400" y="1600200"/>
            <a:ext cx="8077199" cy="457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a:lnSpc>
                <a:spcPct val="150000"/>
              </a:lnSpc>
            </a:pPr>
            <a:r>
              <a:rPr lang="en-US" sz="2000" dirty="0">
                <a:latin typeface="Times New Roman" pitchFamily="18" charset="0"/>
                <a:cs typeface="Times New Roman" pitchFamily="18" charset="0"/>
              </a:rPr>
              <a:t>The dual tachometer consists of two tachometer </a:t>
            </a:r>
            <a:r>
              <a:rPr lang="en-US" sz="2000" dirty="0" smtClean="0">
                <a:latin typeface="Times New Roman" pitchFamily="18" charset="0"/>
                <a:cs typeface="Times New Roman" pitchFamily="18" charset="0"/>
              </a:rPr>
              <a:t>indicator units </a:t>
            </a:r>
            <a:r>
              <a:rPr lang="en-US" sz="2000" dirty="0">
                <a:latin typeface="Times New Roman" pitchFamily="18" charset="0"/>
                <a:cs typeface="Times New Roman" pitchFamily="18" charset="0"/>
              </a:rPr>
              <a:t>housed in a single case. </a:t>
            </a:r>
            <a:endParaRPr lang="en-US" sz="2000" dirty="0" smtClean="0">
              <a:latin typeface="Times New Roman" pitchFamily="18" charset="0"/>
              <a:cs typeface="Times New Roman" pitchFamily="18" charset="0"/>
            </a:endParaRPr>
          </a:p>
          <a:p>
            <a:pPr>
              <a:lnSpc>
                <a:spcPct val="150000"/>
              </a:lnSpc>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indicator pointers </a:t>
            </a:r>
            <a:r>
              <a:rPr lang="en-US" sz="2000" dirty="0" smtClean="0">
                <a:latin typeface="Times New Roman" pitchFamily="18" charset="0"/>
                <a:cs typeface="Times New Roman" pitchFamily="18" charset="0"/>
              </a:rPr>
              <a:t>show simultaneously</a:t>
            </a:r>
            <a:r>
              <a:rPr lang="en-US" sz="2000" dirty="0">
                <a:latin typeface="Times New Roman" pitchFamily="18" charset="0"/>
                <a:cs typeface="Times New Roman" pitchFamily="18" charset="0"/>
              </a:rPr>
              <a:t>, on one or two scales, the rpm of two engines.</a:t>
            </a:r>
          </a:p>
          <a:p>
            <a:pPr>
              <a:lnSpc>
                <a:spcPct val="150000"/>
              </a:lnSpc>
            </a:pPr>
            <a:r>
              <a:rPr lang="en-US" sz="2000" dirty="0">
                <a:latin typeface="Times New Roman" pitchFamily="18" charset="0"/>
                <a:cs typeface="Times New Roman" pitchFamily="18" charset="0"/>
              </a:rPr>
              <a:t>A dual tachometer on a helicopter often shows the rpm </a:t>
            </a:r>
            <a:r>
              <a:rPr lang="en-US" sz="2000" dirty="0" smtClean="0">
                <a:latin typeface="Times New Roman" pitchFamily="18" charset="0"/>
                <a:cs typeface="Times New Roman" pitchFamily="18" charset="0"/>
              </a:rPr>
              <a:t>of the </a:t>
            </a:r>
            <a:r>
              <a:rPr lang="en-US" sz="2000" dirty="0">
                <a:latin typeface="Times New Roman" pitchFamily="18" charset="0"/>
                <a:cs typeface="Times New Roman" pitchFamily="18" charset="0"/>
              </a:rPr>
              <a:t>engine and the rpm of the main rotor</a:t>
            </a:r>
            <a:r>
              <a:rPr lang="en-US" sz="2000" dirty="0" smtClean="0">
                <a:latin typeface="Times New Roman" pitchFamily="18" charset="0"/>
                <a:cs typeface="Times New Roman" pitchFamily="18" charset="0"/>
              </a:rPr>
              <a:t>.</a:t>
            </a:r>
          </a:p>
          <a:p>
            <a:pPr>
              <a:lnSpc>
                <a:spcPct val="150000"/>
              </a:lnSpc>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 comparison </a:t>
            </a:r>
            <a:r>
              <a:rPr lang="en-US" sz="2000" dirty="0" smtClean="0">
                <a:latin typeface="Times New Roman" pitchFamily="18" charset="0"/>
                <a:cs typeface="Times New Roman" pitchFamily="18" charset="0"/>
              </a:rPr>
              <a:t>of the </a:t>
            </a:r>
            <a:r>
              <a:rPr lang="en-US" sz="2000" dirty="0">
                <a:latin typeface="Times New Roman" pitchFamily="18" charset="0"/>
                <a:cs typeface="Times New Roman" pitchFamily="18" charset="0"/>
              </a:rPr>
              <a:t>voltages produced by the two tach generators of this </a:t>
            </a:r>
            <a:r>
              <a:rPr lang="en-US" sz="2000" dirty="0" smtClean="0">
                <a:latin typeface="Times New Roman" pitchFamily="18" charset="0"/>
                <a:cs typeface="Times New Roman" pitchFamily="18" charset="0"/>
              </a:rPr>
              <a:t>type of </a:t>
            </a:r>
            <a:r>
              <a:rPr lang="en-US" sz="2000" dirty="0">
                <a:latin typeface="Times New Roman" pitchFamily="18" charset="0"/>
                <a:cs typeface="Times New Roman" pitchFamily="18" charset="0"/>
              </a:rPr>
              <a:t>helicopter indicator gives information concerning clutch</a:t>
            </a:r>
          </a:p>
          <a:p>
            <a:pPr>
              <a:lnSpc>
                <a:spcPct val="150000"/>
              </a:lnSpc>
              <a:buNone/>
            </a:pPr>
            <a:r>
              <a:rPr lang="en-US" sz="2000" dirty="0" smtClean="0">
                <a:latin typeface="Times New Roman" pitchFamily="18" charset="0"/>
                <a:cs typeface="Times New Roman" pitchFamily="18" charset="0"/>
              </a:rPr>
              <a:t>	slippage</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a:lnSpc>
                <a:spcPct val="150000"/>
              </a:lnSpc>
            </a:pPr>
            <a:r>
              <a:rPr lang="en-US" sz="2000" dirty="0" smtClean="0">
                <a:latin typeface="Times New Roman" pitchFamily="18" charset="0"/>
                <a:cs typeface="Times New Roman" pitchFamily="18" charset="0"/>
              </a:rPr>
              <a:t>A </a:t>
            </a:r>
            <a:r>
              <a:rPr lang="en-US" sz="2000" dirty="0">
                <a:latin typeface="Times New Roman" pitchFamily="18" charset="0"/>
                <a:cs typeface="Times New Roman" pitchFamily="18" charset="0"/>
              </a:rPr>
              <a:t>third indication showing this slippage is </a:t>
            </a:r>
            <a:r>
              <a:rPr lang="en-US" sz="2000" dirty="0" smtClean="0">
                <a:latin typeface="Times New Roman" pitchFamily="18" charset="0"/>
                <a:cs typeface="Times New Roman" pitchFamily="18" charset="0"/>
              </a:rPr>
              <a:t>sometimes included </a:t>
            </a:r>
            <a:r>
              <a:rPr lang="en-US" sz="2000" dirty="0">
                <a:latin typeface="Times New Roman" pitchFamily="18" charset="0"/>
                <a:cs typeface="Times New Roman" pitchFamily="18" charset="0"/>
              </a:rPr>
              <a:t>in the helicopter tachometer.</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14338" name="Picture 2"/>
          <p:cNvPicPr>
            <a:picLocks noChangeAspect="1" noChangeArrowheads="1"/>
          </p:cNvPicPr>
          <p:nvPr/>
        </p:nvPicPr>
        <p:blipFill>
          <a:blip r:embed="rId2"/>
          <a:srcRect/>
          <a:stretch>
            <a:fillRect/>
          </a:stretch>
        </p:blipFill>
        <p:spPr bwMode="auto">
          <a:xfrm>
            <a:off x="304800" y="1143000"/>
            <a:ext cx="8382000" cy="5105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noAutofit/>
          </a:bodyPr>
          <a:lstStyle/>
          <a:p>
            <a:pPr>
              <a:lnSpc>
                <a:spcPct val="150000"/>
              </a:lnSpc>
            </a:pPr>
            <a:r>
              <a:rPr lang="en-US" sz="2000" dirty="0">
                <a:latin typeface="Times New Roman" pitchFamily="18" charset="0"/>
                <a:cs typeface="Times New Roman" pitchFamily="18" charset="0"/>
              </a:rPr>
              <a:t>Some turbine engines use tachometer probes for </a:t>
            </a:r>
            <a:r>
              <a:rPr lang="en-US" sz="2000" dirty="0" smtClean="0">
                <a:latin typeface="Times New Roman" pitchFamily="18" charset="0"/>
                <a:cs typeface="Times New Roman" pitchFamily="18" charset="0"/>
              </a:rPr>
              <a:t>rpm indication</a:t>
            </a:r>
            <a:r>
              <a:rPr lang="en-US" sz="2000" dirty="0">
                <a:latin typeface="Times New Roman" pitchFamily="18" charset="0"/>
                <a:cs typeface="Times New Roman" pitchFamily="18" charset="0"/>
              </a:rPr>
              <a:t>, rather than a tach generator system. </a:t>
            </a:r>
            <a:endParaRPr lang="en-US" sz="2000" dirty="0" smtClean="0">
              <a:latin typeface="Times New Roman" pitchFamily="18" charset="0"/>
              <a:cs typeface="Times New Roman" pitchFamily="18" charset="0"/>
            </a:endParaRPr>
          </a:p>
          <a:p>
            <a:pPr>
              <a:lnSpc>
                <a:spcPct val="150000"/>
              </a:lnSpc>
            </a:pPr>
            <a:r>
              <a:rPr lang="en-US" sz="2000" dirty="0" smtClean="0">
                <a:latin typeface="Times New Roman" pitchFamily="18" charset="0"/>
                <a:cs typeface="Times New Roman" pitchFamily="18" charset="0"/>
              </a:rPr>
              <a:t>They provide a </a:t>
            </a:r>
            <a:r>
              <a:rPr lang="en-US" sz="2000" dirty="0">
                <a:latin typeface="Times New Roman" pitchFamily="18" charset="0"/>
                <a:cs typeface="Times New Roman" pitchFamily="18" charset="0"/>
              </a:rPr>
              <a:t>great advantage in that there are no moving parts. </a:t>
            </a:r>
            <a:endParaRPr lang="en-US" sz="2000" dirty="0" smtClean="0">
              <a:latin typeface="Times New Roman" pitchFamily="18" charset="0"/>
              <a:cs typeface="Times New Roman" pitchFamily="18" charset="0"/>
            </a:endParaRPr>
          </a:p>
          <a:p>
            <a:pPr>
              <a:lnSpc>
                <a:spcPct val="150000"/>
              </a:lnSpc>
            </a:pPr>
            <a:r>
              <a:rPr lang="en-US" sz="2000" dirty="0" smtClean="0">
                <a:latin typeface="Times New Roman" pitchFamily="18" charset="0"/>
                <a:cs typeface="Times New Roman" pitchFamily="18" charset="0"/>
              </a:rPr>
              <a:t>They are sealed </a:t>
            </a:r>
            <a:r>
              <a:rPr lang="en-US" sz="2000" dirty="0">
                <a:latin typeface="Times New Roman" pitchFamily="18" charset="0"/>
                <a:cs typeface="Times New Roman" pitchFamily="18" charset="0"/>
              </a:rPr>
              <a:t>units that are mounted on a flange and protrude into</a:t>
            </a:r>
          </a:p>
          <a:p>
            <a:pPr>
              <a:lnSpc>
                <a:spcPct val="150000"/>
              </a:lnSpc>
              <a:buNone/>
            </a:pPr>
            <a:r>
              <a:rPr lang="en-US" sz="2000" dirty="0" smtClean="0">
                <a:latin typeface="Times New Roman" pitchFamily="18" charset="0"/>
                <a:cs typeface="Times New Roman" pitchFamily="18" charset="0"/>
              </a:rPr>
              <a:t>	the </a:t>
            </a:r>
            <a:r>
              <a:rPr lang="en-US" sz="2000" dirty="0">
                <a:latin typeface="Times New Roman" pitchFamily="18" charset="0"/>
                <a:cs typeface="Times New Roman" pitchFamily="18" charset="0"/>
              </a:rPr>
              <a:t>compressor section of the engine. </a:t>
            </a:r>
            <a:endParaRPr lang="en-US" sz="2000" dirty="0" smtClean="0">
              <a:latin typeface="Times New Roman" pitchFamily="18" charset="0"/>
              <a:cs typeface="Times New Roman" pitchFamily="18" charset="0"/>
            </a:endParaRPr>
          </a:p>
          <a:p>
            <a:pPr>
              <a:lnSpc>
                <a:spcPct val="150000"/>
              </a:lnSpc>
            </a:pPr>
            <a:r>
              <a:rPr lang="en-US" sz="2000" dirty="0" smtClean="0">
                <a:latin typeface="Times New Roman" pitchFamily="18" charset="0"/>
                <a:cs typeface="Times New Roman" pitchFamily="18" charset="0"/>
              </a:rPr>
              <a:t>A </a:t>
            </a:r>
            <a:r>
              <a:rPr lang="en-US" sz="2000" dirty="0">
                <a:latin typeface="Times New Roman" pitchFamily="18" charset="0"/>
                <a:cs typeface="Times New Roman" pitchFamily="18" charset="0"/>
              </a:rPr>
              <a:t>magnetic field is </a:t>
            </a:r>
            <a:r>
              <a:rPr lang="en-US" sz="2000" dirty="0" smtClean="0">
                <a:latin typeface="Times New Roman" pitchFamily="18" charset="0"/>
                <a:cs typeface="Times New Roman" pitchFamily="18" charset="0"/>
              </a:rPr>
              <a:t>set up </a:t>
            </a:r>
            <a:r>
              <a:rPr lang="en-US" sz="2000" dirty="0">
                <a:latin typeface="Times New Roman" pitchFamily="18" charset="0"/>
                <a:cs typeface="Times New Roman" pitchFamily="18" charset="0"/>
              </a:rPr>
              <a:t>inside the probe that extends through pole pieces and </a:t>
            </a:r>
            <a:r>
              <a:rPr lang="en-US" sz="2000" dirty="0" smtClean="0">
                <a:latin typeface="Times New Roman" pitchFamily="18" charset="0"/>
                <a:cs typeface="Times New Roman" pitchFamily="18" charset="0"/>
              </a:rPr>
              <a:t>out the </a:t>
            </a:r>
            <a:r>
              <a:rPr lang="en-US" sz="2000" dirty="0">
                <a:latin typeface="Times New Roman" pitchFamily="18" charset="0"/>
                <a:cs typeface="Times New Roman" pitchFamily="18" charset="0"/>
              </a:rPr>
              <a:t>end of the </a:t>
            </a:r>
            <a:r>
              <a:rPr lang="en-US" sz="2000" dirty="0" smtClean="0">
                <a:latin typeface="Times New Roman" pitchFamily="18" charset="0"/>
                <a:cs typeface="Times New Roman" pitchFamily="18" charset="0"/>
              </a:rPr>
              <a:t>probe.</a:t>
            </a:r>
          </a:p>
          <a:p>
            <a:pPr>
              <a:lnSpc>
                <a:spcPct val="150000"/>
              </a:lnSpc>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 rotating gear wheel, which </a:t>
            </a:r>
            <a:r>
              <a:rPr lang="en-US" sz="2000" dirty="0" smtClean="0">
                <a:latin typeface="Times New Roman" pitchFamily="18" charset="0"/>
                <a:cs typeface="Times New Roman" pitchFamily="18" charset="0"/>
              </a:rPr>
              <a:t>moves at </a:t>
            </a:r>
            <a:r>
              <a:rPr lang="en-US" sz="2000" dirty="0">
                <a:latin typeface="Times New Roman" pitchFamily="18" charset="0"/>
                <a:cs typeface="Times New Roman" pitchFamily="18" charset="0"/>
              </a:rPr>
              <a:t>the same speed as the engine compressor shaft, alters </a:t>
            </a:r>
            <a:r>
              <a:rPr lang="en-US" sz="2000" dirty="0" smtClean="0">
                <a:latin typeface="Times New Roman" pitchFamily="18" charset="0"/>
                <a:cs typeface="Times New Roman" pitchFamily="18" charset="0"/>
              </a:rPr>
              <a:t>the magnetic </a:t>
            </a:r>
            <a:r>
              <a:rPr lang="en-US" sz="2000" dirty="0">
                <a:latin typeface="Times New Roman" pitchFamily="18" charset="0"/>
                <a:cs typeface="Times New Roman" pitchFamily="18" charset="0"/>
              </a:rPr>
              <a:t>field flux density as it moves past the pole pieces </a:t>
            </a:r>
            <a:r>
              <a:rPr lang="en-US" sz="2000" dirty="0" smtClean="0">
                <a:latin typeface="Times New Roman" pitchFamily="18" charset="0"/>
                <a:cs typeface="Times New Roman" pitchFamily="18" charset="0"/>
              </a:rPr>
              <a:t>at close </a:t>
            </a:r>
            <a:r>
              <a:rPr lang="en-US" sz="2000" dirty="0">
                <a:latin typeface="Times New Roman" pitchFamily="18" charset="0"/>
                <a:cs typeface="Times New Roman" pitchFamily="18" charset="0"/>
              </a:rPr>
              <a:t>proximity.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150000"/>
              </a:lnSpc>
            </a:pPr>
            <a:r>
              <a:rPr lang="en-US" sz="2000" dirty="0" smtClean="0">
                <a:latin typeface="Times New Roman" pitchFamily="18" charset="0"/>
                <a:cs typeface="Times New Roman" pitchFamily="18" charset="0"/>
              </a:rPr>
              <a:t>This generates voltage signals in coils inside the probe. The amplitude of the EMF signals vary directly with the speed of the engine.</a:t>
            </a:r>
          </a:p>
          <a:p>
            <a:pPr>
              <a:lnSpc>
                <a:spcPct val="150000"/>
              </a:lnSpc>
            </a:pPr>
            <a:r>
              <a:rPr lang="en-US" sz="2000" dirty="0" smtClean="0">
                <a:latin typeface="Times New Roman" pitchFamily="18" charset="0"/>
                <a:cs typeface="Times New Roman" pitchFamily="18" charset="0"/>
              </a:rPr>
              <a:t>The tachometer probe’s output signals need to be processed</a:t>
            </a:r>
          </a:p>
          <a:p>
            <a:pPr>
              <a:lnSpc>
                <a:spcPct val="150000"/>
              </a:lnSpc>
            </a:pPr>
            <a:r>
              <a:rPr lang="en-US" sz="2000" dirty="0" smtClean="0">
                <a:latin typeface="Times New Roman" pitchFamily="18" charset="0"/>
                <a:cs typeface="Times New Roman" pitchFamily="18" charset="0"/>
              </a:rPr>
              <a:t>in a remotely located module. </a:t>
            </a:r>
          </a:p>
          <a:p>
            <a:pPr>
              <a:lnSpc>
                <a:spcPct val="150000"/>
              </a:lnSpc>
            </a:pPr>
            <a:r>
              <a:rPr lang="en-US" sz="2000" dirty="0" smtClean="0">
                <a:latin typeface="Times New Roman" pitchFamily="18" charset="0"/>
                <a:cs typeface="Times New Roman" pitchFamily="18" charset="0"/>
              </a:rPr>
              <a:t>They must also be amplified to drive a servo motor type indicator in the cockpit. </a:t>
            </a:r>
          </a:p>
          <a:p>
            <a:pPr>
              <a:lnSpc>
                <a:spcPct val="150000"/>
              </a:lnSpc>
            </a:pPr>
            <a:r>
              <a:rPr lang="en-US" sz="2000" dirty="0" smtClean="0">
                <a:latin typeface="Times New Roman" pitchFamily="18" charset="0"/>
                <a:cs typeface="Times New Roman" pitchFamily="18" charset="0"/>
              </a:rPr>
              <a:t>They may </a:t>
            </a:r>
            <a:r>
              <a:rPr lang="en-US" sz="2000" dirty="0">
                <a:latin typeface="Times New Roman" pitchFamily="18" charset="0"/>
                <a:cs typeface="Times New Roman" pitchFamily="18" charset="0"/>
              </a:rPr>
              <a:t>also be used as input for an automatic power control </a:t>
            </a:r>
            <a:r>
              <a:rPr lang="en-US" sz="2000" dirty="0" smtClean="0">
                <a:latin typeface="Times New Roman" pitchFamily="18" charset="0"/>
                <a:cs typeface="Times New Roman" pitchFamily="18" charset="0"/>
              </a:rPr>
              <a:t>system or </a:t>
            </a:r>
            <a:r>
              <a:rPr lang="en-US" sz="2000" dirty="0">
                <a:latin typeface="Times New Roman" pitchFamily="18" charset="0"/>
                <a:cs typeface="Times New Roman" pitchFamily="18" charset="0"/>
              </a:rPr>
              <a:t>a flight data acquisition system</a:t>
            </a:r>
            <a:endParaRPr lang="en-US" sz="2000" dirty="0" smtClean="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Times New Roman" pitchFamily="18" charset="0"/>
                <a:cs typeface="Times New Roman" pitchFamily="18" charset="0"/>
              </a:rPr>
              <a:t>Temperature Measuring Instruments</a:t>
            </a:r>
            <a:br>
              <a:rPr lang="en-US" sz="2800" b="1" dirty="0" smtClean="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lnSpc>
                <a:spcPct val="150000"/>
              </a:lnSpc>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temperature of numerous items must be known </a:t>
            </a:r>
            <a:r>
              <a:rPr lang="en-US" sz="2000" dirty="0" smtClean="0">
                <a:latin typeface="Times New Roman" pitchFamily="18" charset="0"/>
                <a:cs typeface="Times New Roman" pitchFamily="18" charset="0"/>
              </a:rPr>
              <a:t>for an </a:t>
            </a:r>
            <a:r>
              <a:rPr lang="en-US" sz="2000" dirty="0">
                <a:latin typeface="Times New Roman" pitchFamily="18" charset="0"/>
                <a:cs typeface="Times New Roman" pitchFamily="18" charset="0"/>
              </a:rPr>
              <a:t>aircraft to be operated properly. </a:t>
            </a:r>
            <a:endParaRPr lang="en-US" sz="2000" dirty="0" smtClean="0">
              <a:latin typeface="Times New Roman" pitchFamily="18" charset="0"/>
              <a:cs typeface="Times New Roman" pitchFamily="18" charset="0"/>
            </a:endParaRPr>
          </a:p>
          <a:p>
            <a:pPr algn="just">
              <a:lnSpc>
                <a:spcPct val="150000"/>
              </a:lnSpc>
            </a:pPr>
            <a:r>
              <a:rPr lang="en-US" sz="2000" dirty="0" smtClean="0">
                <a:latin typeface="Times New Roman" pitchFamily="18" charset="0"/>
                <a:cs typeface="Times New Roman" pitchFamily="18" charset="0"/>
              </a:rPr>
              <a:t>Engine </a:t>
            </a:r>
            <a:r>
              <a:rPr lang="en-US" sz="2000" dirty="0">
                <a:latin typeface="Times New Roman" pitchFamily="18" charset="0"/>
                <a:cs typeface="Times New Roman" pitchFamily="18" charset="0"/>
              </a:rPr>
              <a:t>oil, </a:t>
            </a:r>
            <a:r>
              <a:rPr lang="en-US" sz="2000" dirty="0" smtClean="0">
                <a:latin typeface="Times New Roman" pitchFamily="18" charset="0"/>
                <a:cs typeface="Times New Roman" pitchFamily="18" charset="0"/>
              </a:rPr>
              <a:t>carburetor mixture</a:t>
            </a:r>
            <a:r>
              <a:rPr lang="en-US" sz="2000" dirty="0">
                <a:latin typeface="Times New Roman" pitchFamily="18" charset="0"/>
                <a:cs typeface="Times New Roman" pitchFamily="18" charset="0"/>
              </a:rPr>
              <a:t>, inlet air, free air, engine cylinder heads, heater ducts</a:t>
            </a:r>
            <a:r>
              <a:rPr lang="en-US" sz="2000" dirty="0" smtClean="0">
                <a:latin typeface="Times New Roman" pitchFamily="18" charset="0"/>
                <a:cs typeface="Times New Roman" pitchFamily="18" charset="0"/>
              </a:rPr>
              <a:t>, and </a:t>
            </a:r>
            <a:r>
              <a:rPr lang="en-US" sz="2000" dirty="0">
                <a:latin typeface="Times New Roman" pitchFamily="18" charset="0"/>
                <a:cs typeface="Times New Roman" pitchFamily="18" charset="0"/>
              </a:rPr>
              <a:t>exhaust gas temperature of turbine engines are all items</a:t>
            </a:r>
          </a:p>
          <a:p>
            <a:pPr algn="just">
              <a:lnSpc>
                <a:spcPct val="150000"/>
              </a:lnSpc>
              <a:buNone/>
            </a:pPr>
            <a:r>
              <a:rPr lang="en-US" sz="2000" dirty="0" smtClean="0">
                <a:latin typeface="Times New Roman" pitchFamily="18" charset="0"/>
                <a:cs typeface="Times New Roman" pitchFamily="18" charset="0"/>
              </a:rPr>
              <a:t>	requiring </a:t>
            </a:r>
            <a:r>
              <a:rPr lang="en-US" sz="2000" dirty="0">
                <a:latin typeface="Times New Roman" pitchFamily="18" charset="0"/>
                <a:cs typeface="Times New Roman" pitchFamily="18" charset="0"/>
              </a:rPr>
              <a:t>temperature monitoring. </a:t>
            </a:r>
            <a:endParaRPr lang="en-US" sz="2000" dirty="0" smtClean="0">
              <a:latin typeface="Times New Roman" pitchFamily="18" charset="0"/>
              <a:cs typeface="Times New Roman" pitchFamily="18" charset="0"/>
            </a:endParaRPr>
          </a:p>
          <a:p>
            <a:pPr algn="just">
              <a:lnSpc>
                <a:spcPct val="150000"/>
              </a:lnSpc>
            </a:pPr>
            <a:r>
              <a:rPr lang="en-US" sz="2000" dirty="0" smtClean="0">
                <a:latin typeface="Times New Roman" pitchFamily="18" charset="0"/>
                <a:cs typeface="Times New Roman" pitchFamily="18" charset="0"/>
              </a:rPr>
              <a:t>Many </a:t>
            </a:r>
            <a:r>
              <a:rPr lang="en-US" sz="2000" dirty="0">
                <a:latin typeface="Times New Roman" pitchFamily="18" charset="0"/>
                <a:cs typeface="Times New Roman" pitchFamily="18" charset="0"/>
              </a:rPr>
              <a:t>other </a:t>
            </a:r>
            <a:r>
              <a:rPr lang="en-US" sz="2000" dirty="0" smtClean="0">
                <a:latin typeface="Times New Roman" pitchFamily="18" charset="0"/>
                <a:cs typeface="Times New Roman" pitchFamily="18" charset="0"/>
              </a:rPr>
              <a:t>temperatures must </a:t>
            </a:r>
            <a:r>
              <a:rPr lang="en-US" sz="2000" dirty="0">
                <a:latin typeface="Times New Roman" pitchFamily="18" charset="0"/>
                <a:cs typeface="Times New Roman" pitchFamily="18" charset="0"/>
              </a:rPr>
              <a:t>also be known. Different types of thermometers are </a:t>
            </a:r>
            <a:r>
              <a:rPr lang="en-US" sz="2000" dirty="0" smtClean="0">
                <a:latin typeface="Times New Roman" pitchFamily="18" charset="0"/>
                <a:cs typeface="Times New Roman" pitchFamily="18" charset="0"/>
              </a:rPr>
              <a:t>used to </a:t>
            </a:r>
            <a:r>
              <a:rPr lang="en-US" sz="2000" dirty="0">
                <a:latin typeface="Times New Roman" pitchFamily="18" charset="0"/>
                <a:cs typeface="Times New Roman" pitchFamily="18" charset="0"/>
              </a:rPr>
              <a:t>collect and present temperature </a:t>
            </a:r>
            <a:r>
              <a:rPr lang="en-US" sz="2000" dirty="0" smtClean="0">
                <a:latin typeface="Times New Roman" pitchFamily="18" charset="0"/>
                <a:cs typeface="Times New Roman" pitchFamily="18" charset="0"/>
              </a:rPr>
              <a:t>information.</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i="1" dirty="0" smtClean="0">
                <a:latin typeface="Times New Roman" pitchFamily="18" charset="0"/>
                <a:cs typeface="Times New Roman" pitchFamily="18" charset="0"/>
              </a:rPr>
              <a:t>Electrical Resistance Thermometer</a:t>
            </a:r>
            <a:br>
              <a:rPr lang="en-US" sz="2800" b="1" i="1" dirty="0" smtClean="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19200"/>
            <a:ext cx="8229600" cy="4906963"/>
          </a:xfrm>
        </p:spPr>
        <p:txBody>
          <a:bodyPr>
            <a:normAutofit/>
          </a:bodyPr>
          <a:lstStyle/>
          <a:p>
            <a:pPr>
              <a:lnSpc>
                <a:spcPct val="150000"/>
              </a:lnSpc>
            </a:pPr>
            <a:r>
              <a:rPr lang="en-US" sz="2000" dirty="0">
                <a:solidFill>
                  <a:srgbClr val="FF0000"/>
                </a:solidFill>
                <a:latin typeface="Times New Roman" pitchFamily="18" charset="0"/>
                <a:cs typeface="Times New Roman" pitchFamily="18" charset="0"/>
              </a:rPr>
              <a:t>For most metals, electrical resistance changes as </a:t>
            </a:r>
            <a:r>
              <a:rPr lang="en-US" sz="2000" dirty="0" smtClean="0">
                <a:solidFill>
                  <a:srgbClr val="FF0000"/>
                </a:solidFill>
                <a:latin typeface="Times New Roman" pitchFamily="18" charset="0"/>
                <a:cs typeface="Times New Roman" pitchFamily="18" charset="0"/>
              </a:rPr>
              <a:t>the temperature </a:t>
            </a:r>
            <a:r>
              <a:rPr lang="en-US" sz="2000" dirty="0">
                <a:solidFill>
                  <a:srgbClr val="FF0000"/>
                </a:solidFill>
                <a:latin typeface="Times New Roman" pitchFamily="18" charset="0"/>
                <a:cs typeface="Times New Roman" pitchFamily="18" charset="0"/>
              </a:rPr>
              <a:t>of the metal changes. This is the principle </a:t>
            </a:r>
            <a:r>
              <a:rPr lang="en-US" sz="2000" dirty="0" smtClean="0">
                <a:solidFill>
                  <a:srgbClr val="FF0000"/>
                </a:solidFill>
                <a:latin typeface="Times New Roman" pitchFamily="18" charset="0"/>
                <a:cs typeface="Times New Roman" pitchFamily="18" charset="0"/>
              </a:rPr>
              <a:t>upon which </a:t>
            </a:r>
            <a:r>
              <a:rPr lang="en-US" sz="2000" dirty="0">
                <a:solidFill>
                  <a:srgbClr val="FF0000"/>
                </a:solidFill>
                <a:latin typeface="Times New Roman" pitchFamily="18" charset="0"/>
                <a:cs typeface="Times New Roman" pitchFamily="18" charset="0"/>
              </a:rPr>
              <a:t>a resistance thermometer </a:t>
            </a:r>
            <a:r>
              <a:rPr lang="en-US" sz="2000" dirty="0" smtClean="0">
                <a:solidFill>
                  <a:srgbClr val="FF0000"/>
                </a:solidFill>
                <a:latin typeface="Times New Roman" pitchFamily="18" charset="0"/>
                <a:cs typeface="Times New Roman" pitchFamily="18" charset="0"/>
              </a:rPr>
              <a:t>operates</a:t>
            </a:r>
            <a:r>
              <a:rPr lang="en-US" sz="2000" dirty="0" smtClean="0">
                <a:latin typeface="Times New Roman" pitchFamily="18" charset="0"/>
                <a:cs typeface="Times New Roman" pitchFamily="18" charset="0"/>
              </a:rPr>
              <a:t>.</a:t>
            </a:r>
          </a:p>
          <a:p>
            <a:pPr>
              <a:lnSpc>
                <a:spcPct val="150000"/>
              </a:lnSpc>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principle parts of the electrical resistance </a:t>
            </a:r>
            <a:r>
              <a:rPr lang="en-US" sz="2000" dirty="0" smtClean="0">
                <a:latin typeface="Times New Roman" pitchFamily="18" charset="0"/>
                <a:cs typeface="Times New Roman" pitchFamily="18" charset="0"/>
              </a:rPr>
              <a:t>thermometer are </a:t>
            </a:r>
            <a:r>
              <a:rPr lang="en-US" sz="2000" dirty="0">
                <a:latin typeface="Times New Roman" pitchFamily="18" charset="0"/>
                <a:cs typeface="Times New Roman" pitchFamily="18" charset="0"/>
              </a:rPr>
              <a:t>the indicating instrument, the </a:t>
            </a:r>
            <a:r>
              <a:rPr lang="en-US" sz="2000" dirty="0" smtClean="0">
                <a:latin typeface="Times New Roman" pitchFamily="18" charset="0"/>
                <a:cs typeface="Times New Roman" pitchFamily="18" charset="0"/>
              </a:rPr>
              <a:t>temperature-sensitive element </a:t>
            </a:r>
            <a:r>
              <a:rPr lang="en-US" sz="2000" dirty="0">
                <a:latin typeface="Times New Roman" pitchFamily="18" charset="0"/>
                <a:cs typeface="Times New Roman" pitchFamily="18" charset="0"/>
              </a:rPr>
              <a:t>(or bulb), and the connecting wires and </a:t>
            </a:r>
            <a:r>
              <a:rPr lang="en-US" sz="2000" dirty="0" smtClean="0">
                <a:latin typeface="Times New Roman" pitchFamily="18" charset="0"/>
                <a:cs typeface="Times New Roman" pitchFamily="18" charset="0"/>
              </a:rPr>
              <a:t>plug connectors</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a:lnSpc>
                <a:spcPct val="150000"/>
              </a:lnSpc>
            </a:pPr>
            <a:r>
              <a:rPr lang="en-US" sz="2000" dirty="0" smtClean="0">
                <a:latin typeface="Times New Roman" pitchFamily="18" charset="0"/>
                <a:cs typeface="Times New Roman" pitchFamily="18" charset="0"/>
              </a:rPr>
              <a:t>Electrical </a:t>
            </a:r>
            <a:r>
              <a:rPr lang="en-US" sz="2000" dirty="0">
                <a:latin typeface="Times New Roman" pitchFamily="18" charset="0"/>
                <a:cs typeface="Times New Roman" pitchFamily="18" charset="0"/>
              </a:rPr>
              <a:t>resistance thermometers are </a:t>
            </a:r>
            <a:r>
              <a:rPr lang="en-US" sz="2000" dirty="0" smtClean="0">
                <a:latin typeface="Times New Roman" pitchFamily="18" charset="0"/>
                <a:cs typeface="Times New Roman" pitchFamily="18" charset="0"/>
              </a:rPr>
              <a:t>used widely </a:t>
            </a:r>
            <a:r>
              <a:rPr lang="en-US" sz="2000" dirty="0">
                <a:latin typeface="Times New Roman" pitchFamily="18" charset="0"/>
                <a:cs typeface="Times New Roman" pitchFamily="18" charset="0"/>
              </a:rPr>
              <a:t>in many types of aircraft to measure carburetor air</a:t>
            </a:r>
            <a:r>
              <a:rPr lang="en-US" sz="2000" dirty="0" smtClean="0">
                <a:latin typeface="Times New Roman" pitchFamily="18" charset="0"/>
                <a:cs typeface="Times New Roman" pitchFamily="18" charset="0"/>
              </a:rPr>
              <a:t>, oil</a:t>
            </a:r>
            <a:r>
              <a:rPr lang="en-US" sz="2000" dirty="0">
                <a:latin typeface="Times New Roman" pitchFamily="18" charset="0"/>
                <a:cs typeface="Times New Roman" pitchFamily="18" charset="0"/>
              </a:rPr>
              <a:t>, free air temperatures, and more. </a:t>
            </a:r>
            <a:endParaRPr lang="en-US" sz="2000" dirty="0" smtClean="0">
              <a:latin typeface="Times New Roman" pitchFamily="18" charset="0"/>
              <a:cs typeface="Times New Roman" pitchFamily="18" charset="0"/>
            </a:endParaRPr>
          </a:p>
          <a:p>
            <a:pPr>
              <a:lnSpc>
                <a:spcPct val="150000"/>
              </a:lnSpc>
            </a:pPr>
            <a:r>
              <a:rPr lang="en-US" sz="2000" dirty="0" smtClean="0">
                <a:latin typeface="Times New Roman" pitchFamily="18" charset="0"/>
                <a:cs typeface="Times New Roman" pitchFamily="18" charset="0"/>
              </a:rPr>
              <a:t>They </a:t>
            </a:r>
            <a:r>
              <a:rPr lang="en-US" sz="2000" dirty="0">
                <a:latin typeface="Times New Roman" pitchFamily="18" charset="0"/>
                <a:cs typeface="Times New Roman" pitchFamily="18" charset="0"/>
              </a:rPr>
              <a:t>are used to </a:t>
            </a:r>
            <a:r>
              <a:rPr lang="en-US" sz="2000" dirty="0" smtClean="0">
                <a:latin typeface="Times New Roman" pitchFamily="18" charset="0"/>
                <a:cs typeface="Times New Roman" pitchFamily="18" charset="0"/>
              </a:rPr>
              <a:t>measure low </a:t>
            </a:r>
            <a:r>
              <a:rPr lang="en-US" sz="2000" dirty="0">
                <a:latin typeface="Times New Roman" pitchFamily="18" charset="0"/>
                <a:cs typeface="Times New Roman" pitchFamily="18" charset="0"/>
              </a:rPr>
              <a:t>and medium temperatures in the –70 °C to 150 °C range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685800" y="838200"/>
            <a:ext cx="7772400" cy="480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a:lnSpc>
                <a:spcPct val="150000"/>
              </a:lnSpc>
            </a:pPr>
            <a:r>
              <a:rPr lang="en-US" sz="2000" dirty="0">
                <a:latin typeface="Times New Roman" pitchFamily="18" charset="0"/>
                <a:cs typeface="Times New Roman" pitchFamily="18" charset="0"/>
              </a:rPr>
              <a:t>Typically, </a:t>
            </a:r>
            <a:r>
              <a:rPr lang="en-US" sz="2000" dirty="0" smtClean="0">
                <a:latin typeface="Times New Roman" pitchFamily="18" charset="0"/>
                <a:cs typeface="Times New Roman" pitchFamily="18" charset="0"/>
              </a:rPr>
              <a:t>the electrical </a:t>
            </a:r>
            <a:r>
              <a:rPr lang="en-US" sz="2000" dirty="0">
                <a:latin typeface="Times New Roman" pitchFamily="18" charset="0"/>
                <a:cs typeface="Times New Roman" pitchFamily="18" charset="0"/>
              </a:rPr>
              <a:t>resistance of a metal increases as the temperature</a:t>
            </a:r>
          </a:p>
          <a:p>
            <a:pPr>
              <a:lnSpc>
                <a:spcPct val="150000"/>
              </a:lnSpc>
              <a:buNone/>
            </a:pPr>
            <a:r>
              <a:rPr lang="en-US" sz="2000" dirty="0" smtClean="0">
                <a:latin typeface="Times New Roman" pitchFamily="18" charset="0"/>
                <a:cs typeface="Times New Roman" pitchFamily="18" charset="0"/>
              </a:rPr>
              <a:t>	rises</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a:lnSpc>
                <a:spcPct val="150000"/>
              </a:lnSpc>
            </a:pPr>
            <a:r>
              <a:rPr lang="en-US" sz="2000" dirty="0" smtClean="0">
                <a:latin typeface="Times New Roman" pitchFamily="18" charset="0"/>
                <a:cs typeface="Times New Roman" pitchFamily="18" charset="0"/>
              </a:rPr>
              <a:t>Various </a:t>
            </a:r>
            <a:r>
              <a:rPr lang="en-US" sz="2000" dirty="0">
                <a:latin typeface="Times New Roman" pitchFamily="18" charset="0"/>
                <a:cs typeface="Times New Roman" pitchFamily="18" charset="0"/>
              </a:rPr>
              <a:t>alloys have a high </a:t>
            </a:r>
            <a:r>
              <a:rPr lang="en-US" sz="2000" dirty="0" smtClean="0">
                <a:latin typeface="Times New Roman" pitchFamily="18" charset="0"/>
                <a:cs typeface="Times New Roman" pitchFamily="18" charset="0"/>
              </a:rPr>
              <a:t>temperature-resistance coefficient</a:t>
            </a:r>
            <a:r>
              <a:rPr lang="en-US" sz="2000" dirty="0">
                <a:latin typeface="Times New Roman" pitchFamily="18" charset="0"/>
                <a:cs typeface="Times New Roman" pitchFamily="18" charset="0"/>
              </a:rPr>
              <a:t>, meaning their resistance varies </a:t>
            </a:r>
            <a:r>
              <a:rPr lang="en-US" sz="2000" dirty="0" smtClean="0">
                <a:latin typeface="Times New Roman" pitchFamily="18" charset="0"/>
                <a:cs typeface="Times New Roman" pitchFamily="18" charset="0"/>
              </a:rPr>
              <a:t>significantly with </a:t>
            </a:r>
            <a:r>
              <a:rPr lang="en-US" sz="2000" dirty="0">
                <a:latin typeface="Times New Roman" pitchFamily="18" charset="0"/>
                <a:cs typeface="Times New Roman" pitchFamily="18" charset="0"/>
              </a:rPr>
              <a:t>temperature. </a:t>
            </a:r>
            <a:endParaRPr lang="en-US" sz="2000" dirty="0" smtClean="0">
              <a:latin typeface="Times New Roman" pitchFamily="18" charset="0"/>
              <a:cs typeface="Times New Roman" pitchFamily="18" charset="0"/>
            </a:endParaRPr>
          </a:p>
          <a:p>
            <a:pPr>
              <a:lnSpc>
                <a:spcPct val="150000"/>
              </a:lnSpc>
            </a:pPr>
            <a:r>
              <a:rPr lang="en-US" sz="2000" dirty="0" smtClean="0">
                <a:latin typeface="Times New Roman" pitchFamily="18" charset="0"/>
                <a:cs typeface="Times New Roman" pitchFamily="18" charset="0"/>
              </a:rPr>
              <a:t>This </a:t>
            </a:r>
            <a:r>
              <a:rPr lang="en-US" sz="2000" dirty="0">
                <a:latin typeface="Times New Roman" pitchFamily="18" charset="0"/>
                <a:cs typeface="Times New Roman" pitchFamily="18" charset="0"/>
              </a:rPr>
              <a:t>can make them suitable for use </a:t>
            </a:r>
            <a:r>
              <a:rPr lang="en-US" sz="2000" dirty="0" smtClean="0">
                <a:latin typeface="Times New Roman" pitchFamily="18" charset="0"/>
                <a:cs typeface="Times New Roman" pitchFamily="18" charset="0"/>
              </a:rPr>
              <a:t>in temperature </a:t>
            </a:r>
            <a:r>
              <a:rPr lang="en-US" sz="2000" dirty="0">
                <a:latin typeface="Times New Roman" pitchFamily="18" charset="0"/>
                <a:cs typeface="Times New Roman" pitchFamily="18" charset="0"/>
              </a:rPr>
              <a:t>sensing devices. The metal resistor is </a:t>
            </a:r>
            <a:r>
              <a:rPr lang="en-US" sz="2000" dirty="0" smtClean="0">
                <a:latin typeface="Times New Roman" pitchFamily="18" charset="0"/>
                <a:cs typeface="Times New Roman" pitchFamily="18" charset="0"/>
              </a:rPr>
              <a:t>subjected to </a:t>
            </a:r>
            <a:r>
              <a:rPr lang="en-US" sz="2000" dirty="0">
                <a:latin typeface="Times New Roman" pitchFamily="18" charset="0"/>
                <a:cs typeface="Times New Roman" pitchFamily="18" charset="0"/>
              </a:rPr>
              <a:t>the fluid or area in which temperature needs to </a:t>
            </a:r>
            <a:r>
              <a:rPr lang="en-US" sz="2000" dirty="0" smtClean="0">
                <a:latin typeface="Times New Roman" pitchFamily="18" charset="0"/>
                <a:cs typeface="Times New Roman" pitchFamily="18" charset="0"/>
              </a:rPr>
              <a:t>be measured</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a:lnSpc>
                <a:spcPct val="150000"/>
              </a:lnSpc>
            </a:pPr>
            <a:r>
              <a:rPr lang="en-US" sz="2000" dirty="0" smtClean="0">
                <a:latin typeface="Times New Roman" pitchFamily="18" charset="0"/>
                <a:cs typeface="Times New Roman" pitchFamily="18" charset="0"/>
              </a:rPr>
              <a:t>It </a:t>
            </a:r>
            <a:r>
              <a:rPr lang="en-US" sz="2000" dirty="0">
                <a:latin typeface="Times New Roman" pitchFamily="18" charset="0"/>
                <a:cs typeface="Times New Roman" pitchFamily="18" charset="0"/>
              </a:rPr>
              <a:t>is connected by wires to a resistance </a:t>
            </a:r>
            <a:r>
              <a:rPr lang="en-US" sz="2000" dirty="0" smtClean="0">
                <a:latin typeface="Times New Roman" pitchFamily="18" charset="0"/>
                <a:cs typeface="Times New Roman" pitchFamily="18" charset="0"/>
              </a:rPr>
              <a:t>measuring device </a:t>
            </a:r>
            <a:r>
              <a:rPr lang="en-US" sz="2000" dirty="0">
                <a:latin typeface="Times New Roman" pitchFamily="18" charset="0"/>
                <a:cs typeface="Times New Roman" pitchFamily="18" charset="0"/>
              </a:rPr>
              <a:t>inside the cockpit indicator. The instrument dial </a:t>
            </a:r>
            <a:r>
              <a:rPr lang="en-US" sz="2000" dirty="0" smtClean="0">
                <a:latin typeface="Times New Roman" pitchFamily="18" charset="0"/>
                <a:cs typeface="Times New Roman" pitchFamily="18" charset="0"/>
              </a:rPr>
              <a:t>is calibrated </a:t>
            </a:r>
            <a:r>
              <a:rPr lang="en-US" sz="2000" dirty="0">
                <a:latin typeface="Times New Roman" pitchFamily="18" charset="0"/>
                <a:cs typeface="Times New Roman" pitchFamily="18" charset="0"/>
              </a:rPr>
              <a:t>in degrees Fahrenheit or Celsius as desired </a:t>
            </a:r>
            <a:r>
              <a:rPr lang="en-US" sz="2000" dirty="0" smtClean="0">
                <a:latin typeface="Times New Roman" pitchFamily="18" charset="0"/>
                <a:cs typeface="Times New Roman" pitchFamily="18" charset="0"/>
              </a:rPr>
              <a:t>rather than </a:t>
            </a:r>
            <a:r>
              <a:rPr lang="en-US" sz="2000" dirty="0">
                <a:latin typeface="Times New Roman" pitchFamily="18" charset="0"/>
                <a:cs typeface="Times New Roman" pitchFamily="18" charset="0"/>
              </a:rPr>
              <a:t>in </a:t>
            </a:r>
            <a:r>
              <a:rPr lang="en-US" sz="2000" dirty="0" smtClean="0">
                <a:latin typeface="Times New Roman" pitchFamily="18" charset="0"/>
                <a:cs typeface="Times New Roman" pitchFamily="18" charset="0"/>
              </a:rPr>
              <a:t>ohms.</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idx="1"/>
          </p:nvPr>
        </p:nvPicPr>
        <p:blipFill>
          <a:blip r:embed="rId2"/>
          <a:srcRect/>
          <a:stretch>
            <a:fillRect/>
          </a:stretch>
        </p:blipFill>
        <p:spPr bwMode="auto">
          <a:xfrm>
            <a:off x="1066800" y="1371600"/>
            <a:ext cx="7239000" cy="50291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150000"/>
              </a:lnSpc>
            </a:pPr>
            <a:r>
              <a:rPr lang="en-US" sz="2000" dirty="0">
                <a:latin typeface="Times New Roman" pitchFamily="18" charset="0"/>
                <a:cs typeface="Times New Roman" pitchFamily="18" charset="0"/>
              </a:rPr>
              <a:t>The temperature-sensitive resistor element is a </a:t>
            </a:r>
            <a:r>
              <a:rPr lang="en-US" sz="2000" dirty="0" smtClean="0">
                <a:latin typeface="Times New Roman" pitchFamily="18" charset="0"/>
                <a:cs typeface="Times New Roman" pitchFamily="18" charset="0"/>
              </a:rPr>
              <a:t>length or </a:t>
            </a:r>
            <a:r>
              <a:rPr lang="en-US" sz="2000" dirty="0">
                <a:latin typeface="Times New Roman" pitchFamily="18" charset="0"/>
                <a:cs typeface="Times New Roman" pitchFamily="18" charset="0"/>
              </a:rPr>
              <a:t>winding made of a nickel/manganese wire or other </a:t>
            </a:r>
            <a:r>
              <a:rPr lang="en-US" sz="2000" dirty="0" smtClean="0">
                <a:latin typeface="Times New Roman" pitchFamily="18" charset="0"/>
                <a:cs typeface="Times New Roman" pitchFamily="18" charset="0"/>
              </a:rPr>
              <a:t>suitable alloy </a:t>
            </a:r>
            <a:r>
              <a:rPr lang="en-US" sz="2000" dirty="0">
                <a:latin typeface="Times New Roman" pitchFamily="18" charset="0"/>
                <a:cs typeface="Times New Roman" pitchFamily="18" charset="0"/>
              </a:rPr>
              <a:t>in an insulating material. </a:t>
            </a:r>
            <a:endParaRPr lang="en-US" sz="2000" dirty="0" smtClean="0">
              <a:latin typeface="Times New Roman" pitchFamily="18" charset="0"/>
              <a:cs typeface="Times New Roman" pitchFamily="18" charset="0"/>
            </a:endParaRPr>
          </a:p>
          <a:p>
            <a:pPr>
              <a:lnSpc>
                <a:spcPct val="150000"/>
              </a:lnSpc>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resistor is protected </a:t>
            </a:r>
            <a:r>
              <a:rPr lang="en-US" sz="2000" dirty="0" smtClean="0">
                <a:latin typeface="Times New Roman" pitchFamily="18" charset="0"/>
                <a:cs typeface="Times New Roman" pitchFamily="18" charset="0"/>
              </a:rPr>
              <a:t>by a </a:t>
            </a:r>
            <a:r>
              <a:rPr lang="en-US" sz="2000" dirty="0">
                <a:latin typeface="Times New Roman" pitchFamily="18" charset="0"/>
                <a:cs typeface="Times New Roman" pitchFamily="18" charset="0"/>
              </a:rPr>
              <a:t>closed-end metal tube attached to a threaded plug with </a:t>
            </a:r>
            <a:r>
              <a:rPr lang="en-US" sz="2000" dirty="0" smtClean="0">
                <a:latin typeface="Times New Roman" pitchFamily="18" charset="0"/>
                <a:cs typeface="Times New Roman" pitchFamily="18" charset="0"/>
              </a:rPr>
              <a:t>a hexagonal </a:t>
            </a:r>
            <a:r>
              <a:rPr lang="en-US" sz="2000" dirty="0">
                <a:latin typeface="Times New Roman" pitchFamily="18" charset="0"/>
                <a:cs typeface="Times New Roman" pitchFamily="18" charset="0"/>
              </a:rPr>
              <a:t>head. </a:t>
            </a:r>
            <a:endParaRPr lang="en-US" sz="2000" dirty="0" smtClean="0">
              <a:latin typeface="Times New Roman" pitchFamily="18" charset="0"/>
              <a:cs typeface="Times New Roman" pitchFamily="18" charset="0"/>
            </a:endParaRPr>
          </a:p>
          <a:p>
            <a:pPr>
              <a:lnSpc>
                <a:spcPct val="150000"/>
              </a:lnSpc>
            </a:pPr>
            <a:r>
              <a:rPr lang="en-US" sz="2000" i="1" dirty="0" smtClean="0">
                <a:latin typeface="Times New Roman" pitchFamily="18" charset="0"/>
                <a:cs typeface="Times New Roman" pitchFamily="18" charset="0"/>
              </a:rPr>
              <a:t>The </a:t>
            </a:r>
            <a:r>
              <a:rPr lang="en-US" sz="2000" i="1" dirty="0">
                <a:latin typeface="Times New Roman" pitchFamily="18" charset="0"/>
                <a:cs typeface="Times New Roman" pitchFamily="18" charset="0"/>
              </a:rPr>
              <a:t>two ends of the </a:t>
            </a:r>
            <a:r>
              <a:rPr lang="en-US" sz="2000" i="1" dirty="0" smtClean="0">
                <a:latin typeface="Times New Roman" pitchFamily="18" charset="0"/>
                <a:cs typeface="Times New Roman" pitchFamily="18" charset="0"/>
              </a:rPr>
              <a:t>winding </a:t>
            </a:r>
            <a:r>
              <a:rPr lang="en-US" sz="2000" dirty="0" smtClean="0">
                <a:latin typeface="Times New Roman" pitchFamily="18" charset="0"/>
                <a:cs typeface="Times New Roman" pitchFamily="18" charset="0"/>
              </a:rPr>
              <a:t>are </a:t>
            </a:r>
            <a:r>
              <a:rPr lang="en-US" sz="2000" dirty="0">
                <a:latin typeface="Times New Roman" pitchFamily="18" charset="0"/>
                <a:cs typeface="Times New Roman" pitchFamily="18" charset="0"/>
              </a:rPr>
              <a:t>brazed, or welded, to an electrical receptacle designed </a:t>
            </a:r>
            <a:r>
              <a:rPr lang="en-US" sz="2000" dirty="0" smtClean="0">
                <a:latin typeface="Times New Roman" pitchFamily="18" charset="0"/>
                <a:cs typeface="Times New Roman" pitchFamily="18" charset="0"/>
              </a:rPr>
              <a:t>to receive </a:t>
            </a:r>
            <a:r>
              <a:rPr lang="en-US" sz="2000" dirty="0">
                <a:latin typeface="Times New Roman" pitchFamily="18" charset="0"/>
                <a:cs typeface="Times New Roman" pitchFamily="18" charset="0"/>
              </a:rPr>
              <a:t>the prongs of the connector plug.</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idx="1"/>
          </p:nvPr>
        </p:nvPicPr>
        <p:blipFill>
          <a:blip r:embed="rId2"/>
          <a:srcRect/>
          <a:stretch>
            <a:fillRect/>
          </a:stretch>
        </p:blipFill>
        <p:spPr bwMode="auto">
          <a:xfrm>
            <a:off x="1371600" y="990600"/>
            <a:ext cx="6934200" cy="5029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Autofit/>
          </a:bodyPr>
          <a:lstStyle/>
          <a:p>
            <a:pPr>
              <a:lnSpc>
                <a:spcPct val="150000"/>
              </a:lnSpc>
            </a:pPr>
            <a:r>
              <a:rPr lang="en-US" sz="2000" dirty="0">
                <a:latin typeface="Times New Roman" pitchFamily="18" charset="0"/>
                <a:cs typeface="Times New Roman" pitchFamily="18" charset="0"/>
              </a:rPr>
              <a:t>The indicator contains a resistance-measuring instrument</a:t>
            </a:r>
            <a:r>
              <a:rPr lang="en-US" sz="2000" dirty="0" smtClean="0">
                <a:latin typeface="Times New Roman" pitchFamily="18" charset="0"/>
                <a:cs typeface="Times New Roman" pitchFamily="18" charset="0"/>
              </a:rPr>
              <a:t>. Sometimes </a:t>
            </a:r>
            <a:r>
              <a:rPr lang="en-US" sz="2000" dirty="0">
                <a:latin typeface="Times New Roman" pitchFamily="18" charset="0"/>
                <a:cs typeface="Times New Roman" pitchFamily="18" charset="0"/>
              </a:rPr>
              <a:t>it uses a modified form of the </a:t>
            </a:r>
            <a:r>
              <a:rPr lang="en-US" sz="2000" dirty="0" smtClean="0">
                <a:latin typeface="Times New Roman" pitchFamily="18" charset="0"/>
                <a:cs typeface="Times New Roman" pitchFamily="18" charset="0"/>
              </a:rPr>
              <a:t>Wheatstone bridge circuit</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a:lnSpc>
                <a:spcPct val="150000"/>
              </a:lnSpc>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Wheatstone-bridge meter operates </a:t>
            </a:r>
            <a:r>
              <a:rPr lang="en-US" sz="2000" dirty="0" smtClean="0">
                <a:latin typeface="Times New Roman" pitchFamily="18" charset="0"/>
                <a:cs typeface="Times New Roman" pitchFamily="18" charset="0"/>
              </a:rPr>
              <a:t>on the </a:t>
            </a:r>
            <a:r>
              <a:rPr lang="en-US" sz="2000" dirty="0">
                <a:latin typeface="Times New Roman" pitchFamily="18" charset="0"/>
                <a:cs typeface="Times New Roman" pitchFamily="18" charset="0"/>
              </a:rPr>
              <a:t>principle of balancing one unknown resistor </a:t>
            </a:r>
            <a:r>
              <a:rPr lang="en-US" sz="2000" dirty="0" smtClean="0">
                <a:latin typeface="Times New Roman" pitchFamily="18" charset="0"/>
                <a:cs typeface="Times New Roman" pitchFamily="18" charset="0"/>
              </a:rPr>
              <a:t>against other </a:t>
            </a:r>
            <a:r>
              <a:rPr lang="en-US" sz="2000" dirty="0">
                <a:latin typeface="Times New Roman" pitchFamily="18" charset="0"/>
                <a:cs typeface="Times New Roman" pitchFamily="18" charset="0"/>
              </a:rPr>
              <a:t>known resistances</a:t>
            </a:r>
            <a:r>
              <a:rPr lang="en-US" sz="2000" dirty="0" smtClean="0">
                <a:latin typeface="Times New Roman" pitchFamily="18" charset="0"/>
                <a:cs typeface="Times New Roman" pitchFamily="18" charset="0"/>
              </a:rPr>
              <a:t>.</a:t>
            </a:r>
          </a:p>
          <a:p>
            <a:pPr>
              <a:lnSpc>
                <a:spcPct val="150000"/>
              </a:lnSpc>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 simplified form of a </a:t>
            </a:r>
            <a:r>
              <a:rPr lang="en-US" sz="2000" dirty="0" smtClean="0">
                <a:latin typeface="Times New Roman" pitchFamily="18" charset="0"/>
                <a:cs typeface="Times New Roman" pitchFamily="18" charset="0"/>
              </a:rPr>
              <a:t>Wheatstone bridge circuit </a:t>
            </a:r>
            <a:r>
              <a:rPr lang="en-US" sz="2000" dirty="0">
                <a:latin typeface="Times New Roman" pitchFamily="18" charset="0"/>
                <a:cs typeface="Times New Roman" pitchFamily="18" charset="0"/>
              </a:rPr>
              <a:t>is shown in </a:t>
            </a:r>
            <a:r>
              <a:rPr lang="en-US" sz="2000" i="1" dirty="0">
                <a:latin typeface="Times New Roman" pitchFamily="18" charset="0"/>
                <a:cs typeface="Times New Roman" pitchFamily="18" charset="0"/>
              </a:rPr>
              <a:t>Figure </a:t>
            </a:r>
            <a:r>
              <a:rPr lang="en-US" sz="2000" i="1" dirty="0" smtClean="0">
                <a:latin typeface="Times New Roman" pitchFamily="18" charset="0"/>
                <a:cs typeface="Times New Roman" pitchFamily="18" charset="0"/>
              </a:rPr>
              <a:t>. </a:t>
            </a:r>
            <a:r>
              <a:rPr lang="en-US" sz="2000" i="1" dirty="0">
                <a:latin typeface="Times New Roman" pitchFamily="18" charset="0"/>
                <a:cs typeface="Times New Roman" pitchFamily="18" charset="0"/>
              </a:rPr>
              <a:t>Three equal </a:t>
            </a:r>
            <a:r>
              <a:rPr lang="en-US" sz="2000" i="1" dirty="0" smtClean="0">
                <a:latin typeface="Times New Roman" pitchFamily="18" charset="0"/>
                <a:cs typeface="Times New Roman" pitchFamily="18" charset="0"/>
              </a:rPr>
              <a:t>values </a:t>
            </a:r>
            <a:r>
              <a:rPr lang="en-US" sz="2000" dirty="0" smtClean="0">
                <a:latin typeface="Times New Roman" pitchFamily="18" charset="0"/>
                <a:cs typeface="Times New Roman" pitchFamily="18" charset="0"/>
              </a:rPr>
              <a:t>of </a:t>
            </a:r>
            <a:r>
              <a:rPr lang="en-US" sz="2000" dirty="0">
                <a:latin typeface="Times New Roman" pitchFamily="18" charset="0"/>
                <a:cs typeface="Times New Roman" pitchFamily="18" charset="0"/>
              </a:rPr>
              <a:t>resistance </a:t>
            </a:r>
            <a:r>
              <a:rPr lang="en-US" sz="2000" i="1" dirty="0" smtClean="0">
                <a:latin typeface="Times New Roman" pitchFamily="18" charset="0"/>
                <a:cs typeface="Times New Roman" pitchFamily="18" charset="0"/>
              </a:rPr>
              <a:t>are connected </a:t>
            </a:r>
            <a:r>
              <a:rPr lang="en-US" sz="2000" dirty="0" smtClean="0">
                <a:latin typeface="Times New Roman" pitchFamily="18" charset="0"/>
                <a:cs typeface="Times New Roman" pitchFamily="18" charset="0"/>
              </a:rPr>
              <a:t>into </a:t>
            </a:r>
            <a:r>
              <a:rPr lang="en-US" sz="2000" dirty="0">
                <a:latin typeface="Times New Roman" pitchFamily="18" charset="0"/>
                <a:cs typeface="Times New Roman" pitchFamily="18" charset="0"/>
              </a:rPr>
              <a:t>a diamond shaped bridge circuit. </a:t>
            </a:r>
            <a:endParaRPr lang="en-US" sz="2000" dirty="0" smtClean="0">
              <a:latin typeface="Times New Roman" pitchFamily="18" charset="0"/>
              <a:cs typeface="Times New Roman" pitchFamily="18" charset="0"/>
            </a:endParaRPr>
          </a:p>
          <a:p>
            <a:pPr>
              <a:lnSpc>
                <a:spcPct val="150000"/>
              </a:lnSpc>
            </a:pPr>
            <a:r>
              <a:rPr lang="en-US" sz="2000" dirty="0" smtClean="0">
                <a:latin typeface="Times New Roman" pitchFamily="18" charset="0"/>
                <a:cs typeface="Times New Roman" pitchFamily="18" charset="0"/>
              </a:rPr>
              <a:t>A </a:t>
            </a:r>
            <a:r>
              <a:rPr lang="en-US" sz="2000" dirty="0">
                <a:latin typeface="Times New Roman" pitchFamily="18" charset="0"/>
                <a:cs typeface="Times New Roman" pitchFamily="18" charset="0"/>
              </a:rPr>
              <a:t>resistor with </a:t>
            </a:r>
            <a:r>
              <a:rPr lang="en-US" sz="2000" dirty="0" smtClean="0">
                <a:latin typeface="Times New Roman" pitchFamily="18" charset="0"/>
                <a:cs typeface="Times New Roman" pitchFamily="18" charset="0"/>
              </a:rPr>
              <a:t>an unknown </a:t>
            </a:r>
            <a:r>
              <a:rPr lang="en-US" sz="2000" dirty="0">
                <a:latin typeface="Times New Roman" pitchFamily="18" charset="0"/>
                <a:cs typeface="Times New Roman" pitchFamily="18" charset="0"/>
              </a:rPr>
              <a:t>value </a:t>
            </a:r>
            <a:r>
              <a:rPr lang="en-US" sz="2000" i="1" dirty="0" smtClean="0">
                <a:latin typeface="Times New Roman" pitchFamily="18" charset="0"/>
                <a:cs typeface="Times New Roman" pitchFamily="18" charset="0"/>
              </a:rPr>
              <a:t>is </a:t>
            </a:r>
            <a:r>
              <a:rPr lang="en-US" sz="2000" i="1" dirty="0">
                <a:latin typeface="Times New Roman" pitchFamily="18" charset="0"/>
                <a:cs typeface="Times New Roman" pitchFamily="18" charset="0"/>
              </a:rPr>
              <a:t>also part of the circuit.</a:t>
            </a:r>
          </a:p>
          <a:p>
            <a:pPr>
              <a:lnSpc>
                <a:spcPct val="150000"/>
              </a:lnSpc>
            </a:pPr>
            <a:r>
              <a:rPr lang="en-US" sz="2000" dirty="0">
                <a:latin typeface="Times New Roman" pitchFamily="18" charset="0"/>
                <a:cs typeface="Times New Roman" pitchFamily="18" charset="0"/>
              </a:rPr>
              <a:t>The unknown resistance represents the resistance of </a:t>
            </a:r>
            <a:r>
              <a:rPr lang="en-US" sz="2000" dirty="0" smtClean="0">
                <a:latin typeface="Times New Roman" pitchFamily="18" charset="0"/>
                <a:cs typeface="Times New Roman" pitchFamily="18" charset="0"/>
              </a:rPr>
              <a:t>the temperature </a:t>
            </a:r>
            <a:r>
              <a:rPr lang="en-US" sz="2000" dirty="0">
                <a:latin typeface="Times New Roman" pitchFamily="18" charset="0"/>
                <a:cs typeface="Times New Roman" pitchFamily="18" charset="0"/>
              </a:rPr>
              <a:t>bulb of the electrical resistance </a:t>
            </a:r>
            <a:r>
              <a:rPr lang="en-US" sz="2000" dirty="0" smtClean="0">
                <a:latin typeface="Times New Roman" pitchFamily="18" charset="0"/>
                <a:cs typeface="Times New Roman" pitchFamily="18" charset="0"/>
              </a:rPr>
              <a:t>thermometer system</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a:lnSpc>
                <a:spcPct val="150000"/>
              </a:lnSpc>
            </a:pPr>
            <a:r>
              <a:rPr lang="en-US" sz="2000" dirty="0" smtClean="0">
                <a:latin typeface="Times New Roman" pitchFamily="18" charset="0"/>
                <a:cs typeface="Times New Roman" pitchFamily="18" charset="0"/>
              </a:rPr>
              <a:t>A </a:t>
            </a:r>
            <a:r>
              <a:rPr lang="en-US" sz="2000" dirty="0">
                <a:latin typeface="Times New Roman" pitchFamily="18" charset="0"/>
                <a:cs typeface="Times New Roman" pitchFamily="18" charset="0"/>
              </a:rPr>
              <a:t>galvanometer is attached across the circuit </a:t>
            </a:r>
            <a:r>
              <a:rPr lang="en-US" sz="2000" dirty="0" smtClean="0">
                <a:latin typeface="Times New Roman" pitchFamily="18" charset="0"/>
                <a:cs typeface="Times New Roman" pitchFamily="18" charset="0"/>
              </a:rPr>
              <a:t>at points </a:t>
            </a:r>
            <a:r>
              <a:rPr lang="en-US" sz="2000" dirty="0">
                <a:latin typeface="Times New Roman" pitchFamily="18" charset="0"/>
                <a:cs typeface="Times New Roman" pitchFamily="18" charset="0"/>
              </a:rPr>
              <a:t>X and Y.</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200"/>
          </a:xfrm>
        </p:spPr>
        <p:txBody>
          <a:bodyPr>
            <a:normAutofit lnSpcReduction="10000"/>
          </a:bodyPr>
          <a:lstStyle/>
          <a:p>
            <a:pPr>
              <a:lnSpc>
                <a:spcPct val="150000"/>
              </a:lnSpc>
            </a:pPr>
            <a:r>
              <a:rPr lang="en-US" sz="2000" dirty="0">
                <a:latin typeface="Times New Roman" pitchFamily="18" charset="0"/>
                <a:cs typeface="Times New Roman" pitchFamily="18" charset="0"/>
              </a:rPr>
              <a:t>When the temperature causes the resistance of the bulb </a:t>
            </a:r>
            <a:r>
              <a:rPr lang="en-US" sz="2000" dirty="0" smtClean="0">
                <a:latin typeface="Times New Roman" pitchFamily="18" charset="0"/>
                <a:cs typeface="Times New Roman" pitchFamily="18" charset="0"/>
              </a:rPr>
              <a:t>to equal </a:t>
            </a:r>
            <a:r>
              <a:rPr lang="en-US" sz="2000" dirty="0">
                <a:latin typeface="Times New Roman" pitchFamily="18" charset="0"/>
                <a:cs typeface="Times New Roman" pitchFamily="18" charset="0"/>
              </a:rPr>
              <a:t>that of the other resistances, no potential </a:t>
            </a:r>
            <a:r>
              <a:rPr lang="en-US" sz="2000" dirty="0" smtClean="0">
                <a:latin typeface="Times New Roman" pitchFamily="18" charset="0"/>
                <a:cs typeface="Times New Roman" pitchFamily="18" charset="0"/>
              </a:rPr>
              <a:t>difference exists </a:t>
            </a:r>
            <a:r>
              <a:rPr lang="en-US" sz="2000" dirty="0">
                <a:latin typeface="Times New Roman" pitchFamily="18" charset="0"/>
                <a:cs typeface="Times New Roman" pitchFamily="18" charset="0"/>
              </a:rPr>
              <a:t>between points X and Y in the circuit. </a:t>
            </a:r>
            <a:endParaRPr lang="en-US" sz="2000" dirty="0" smtClean="0">
              <a:latin typeface="Times New Roman" pitchFamily="18" charset="0"/>
              <a:cs typeface="Times New Roman" pitchFamily="18" charset="0"/>
            </a:endParaRPr>
          </a:p>
          <a:p>
            <a:pPr>
              <a:lnSpc>
                <a:spcPct val="150000"/>
              </a:lnSpc>
            </a:pPr>
            <a:r>
              <a:rPr lang="en-US" sz="2000" dirty="0" smtClean="0">
                <a:latin typeface="Times New Roman" pitchFamily="18" charset="0"/>
                <a:cs typeface="Times New Roman" pitchFamily="18" charset="0"/>
              </a:rPr>
              <a:t>Therefore</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no current </a:t>
            </a:r>
            <a:r>
              <a:rPr lang="en-US" sz="2000" dirty="0">
                <a:latin typeface="Times New Roman" pitchFamily="18" charset="0"/>
                <a:cs typeface="Times New Roman" pitchFamily="18" charset="0"/>
              </a:rPr>
              <a:t>flows in the galvanometer leg of the circuit. </a:t>
            </a:r>
            <a:endParaRPr lang="en-US" sz="2000" dirty="0" smtClean="0">
              <a:latin typeface="Times New Roman" pitchFamily="18" charset="0"/>
              <a:cs typeface="Times New Roman" pitchFamily="18" charset="0"/>
            </a:endParaRPr>
          </a:p>
          <a:p>
            <a:pPr>
              <a:lnSpc>
                <a:spcPct val="150000"/>
              </a:lnSpc>
            </a:pPr>
            <a:r>
              <a:rPr lang="en-US" sz="2000" dirty="0" smtClean="0">
                <a:latin typeface="Times New Roman" pitchFamily="18" charset="0"/>
                <a:cs typeface="Times New Roman" pitchFamily="18" charset="0"/>
              </a:rPr>
              <a:t>If the temperature </a:t>
            </a:r>
            <a:r>
              <a:rPr lang="en-US" sz="2000" dirty="0">
                <a:latin typeface="Times New Roman" pitchFamily="18" charset="0"/>
                <a:cs typeface="Times New Roman" pitchFamily="18" charset="0"/>
              </a:rPr>
              <a:t>of the bulb changes, its resistance also changes</a:t>
            </a:r>
            <a:r>
              <a:rPr lang="en-US" sz="2000" dirty="0" smtClean="0">
                <a:latin typeface="Times New Roman" pitchFamily="18" charset="0"/>
                <a:cs typeface="Times New Roman" pitchFamily="18" charset="0"/>
              </a:rPr>
              <a:t>, and </a:t>
            </a:r>
            <a:r>
              <a:rPr lang="en-US" sz="2000" dirty="0">
                <a:latin typeface="Times New Roman" pitchFamily="18" charset="0"/>
                <a:cs typeface="Times New Roman" pitchFamily="18" charset="0"/>
              </a:rPr>
              <a:t>the bridge becomes unbalanced, causing current to </a:t>
            </a:r>
            <a:r>
              <a:rPr lang="en-US" sz="2000" dirty="0" smtClean="0">
                <a:latin typeface="Times New Roman" pitchFamily="18" charset="0"/>
                <a:cs typeface="Times New Roman" pitchFamily="18" charset="0"/>
              </a:rPr>
              <a:t>flow through </a:t>
            </a:r>
            <a:r>
              <a:rPr lang="en-US" sz="2000" dirty="0">
                <a:latin typeface="Times New Roman" pitchFamily="18" charset="0"/>
                <a:cs typeface="Times New Roman" pitchFamily="18" charset="0"/>
              </a:rPr>
              <a:t>the galvanometer in one direction or the other. </a:t>
            </a:r>
            <a:endParaRPr lang="en-US" sz="2000" dirty="0" smtClean="0">
              <a:latin typeface="Times New Roman" pitchFamily="18" charset="0"/>
              <a:cs typeface="Times New Roman" pitchFamily="18" charset="0"/>
            </a:endParaRPr>
          </a:p>
          <a:p>
            <a:pPr>
              <a:lnSpc>
                <a:spcPct val="150000"/>
              </a:lnSpc>
            </a:pPr>
            <a:r>
              <a:rPr lang="en-US" sz="2000" dirty="0" smtClean="0">
                <a:latin typeface="Times New Roman" pitchFamily="18" charset="0"/>
                <a:cs typeface="Times New Roman" pitchFamily="18" charset="0"/>
              </a:rPr>
              <a:t>The galvanometer </a:t>
            </a:r>
            <a:r>
              <a:rPr lang="en-US" sz="2000" dirty="0">
                <a:latin typeface="Times New Roman" pitchFamily="18" charset="0"/>
                <a:cs typeface="Times New Roman" pitchFamily="18" charset="0"/>
              </a:rPr>
              <a:t>pointer is actually the temperature </a:t>
            </a:r>
            <a:r>
              <a:rPr lang="en-US" sz="2000" dirty="0" smtClean="0">
                <a:latin typeface="Times New Roman" pitchFamily="18" charset="0"/>
                <a:cs typeface="Times New Roman" pitchFamily="18" charset="0"/>
              </a:rPr>
              <a:t>gauge pointer</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a:lnSpc>
                <a:spcPct val="150000"/>
              </a:lnSpc>
            </a:pPr>
            <a:r>
              <a:rPr lang="en-US" sz="2000" dirty="0" smtClean="0">
                <a:latin typeface="Times New Roman" pitchFamily="18" charset="0"/>
                <a:cs typeface="Times New Roman" pitchFamily="18" charset="0"/>
              </a:rPr>
              <a:t>As </a:t>
            </a:r>
            <a:r>
              <a:rPr lang="en-US" sz="2000" dirty="0">
                <a:latin typeface="Times New Roman" pitchFamily="18" charset="0"/>
                <a:cs typeface="Times New Roman" pitchFamily="18" charset="0"/>
              </a:rPr>
              <a:t>it moves against the dial face calibrated in degrees</a:t>
            </a:r>
            <a:r>
              <a:rPr lang="en-US" sz="2000" dirty="0" smtClean="0">
                <a:latin typeface="Times New Roman" pitchFamily="18" charset="0"/>
                <a:cs typeface="Times New Roman" pitchFamily="18" charset="0"/>
              </a:rPr>
              <a:t>, it </a:t>
            </a:r>
            <a:r>
              <a:rPr lang="en-US" sz="2000" dirty="0">
                <a:latin typeface="Times New Roman" pitchFamily="18" charset="0"/>
                <a:cs typeface="Times New Roman" pitchFamily="18" charset="0"/>
              </a:rPr>
              <a:t>indicates temperature. Many indicators are provided </a:t>
            </a:r>
            <a:r>
              <a:rPr lang="en-US" sz="2000" dirty="0" smtClean="0">
                <a:latin typeface="Times New Roman" pitchFamily="18" charset="0"/>
                <a:cs typeface="Times New Roman" pitchFamily="18" charset="0"/>
              </a:rPr>
              <a:t>with a </a:t>
            </a:r>
            <a:r>
              <a:rPr lang="en-US" sz="2000" dirty="0">
                <a:latin typeface="Times New Roman" pitchFamily="18" charset="0"/>
                <a:cs typeface="Times New Roman" pitchFamily="18" charset="0"/>
              </a:rPr>
              <a:t>zero adjustment screw on the face of the instrument. </a:t>
            </a:r>
            <a:endParaRPr lang="en-US" sz="2000" dirty="0" smtClean="0">
              <a:latin typeface="Times New Roman" pitchFamily="18" charset="0"/>
              <a:cs typeface="Times New Roman" pitchFamily="18" charset="0"/>
            </a:endParaRPr>
          </a:p>
          <a:p>
            <a:pPr>
              <a:lnSpc>
                <a:spcPct val="150000"/>
              </a:lnSpc>
            </a:pPr>
            <a:r>
              <a:rPr lang="en-US" sz="2000" dirty="0" smtClean="0">
                <a:latin typeface="Times New Roman" pitchFamily="18" charset="0"/>
                <a:cs typeface="Times New Roman" pitchFamily="18" charset="0"/>
              </a:rPr>
              <a:t>This adjusts </a:t>
            </a:r>
            <a:r>
              <a:rPr lang="en-US" sz="2000" dirty="0">
                <a:latin typeface="Times New Roman" pitchFamily="18" charset="0"/>
                <a:cs typeface="Times New Roman" pitchFamily="18" charset="0"/>
              </a:rPr>
              <a:t>the zeroing spring tension of the pointer when </a:t>
            </a:r>
            <a:r>
              <a:rPr lang="en-US" sz="2000" dirty="0" smtClean="0">
                <a:latin typeface="Times New Roman" pitchFamily="18" charset="0"/>
                <a:cs typeface="Times New Roman" pitchFamily="18" charset="0"/>
              </a:rPr>
              <a:t>the bridge </a:t>
            </a:r>
            <a:r>
              <a:rPr lang="en-US" sz="2000" dirty="0">
                <a:latin typeface="Times New Roman" pitchFamily="18" charset="0"/>
                <a:cs typeface="Times New Roman" pitchFamily="18" charset="0"/>
              </a:rPr>
              <a:t>is at the balance point (the position at which the </a:t>
            </a:r>
            <a:r>
              <a:rPr lang="en-US" sz="2000" dirty="0" smtClean="0">
                <a:latin typeface="Times New Roman" pitchFamily="18" charset="0"/>
                <a:cs typeface="Times New Roman" pitchFamily="18" charset="0"/>
              </a:rPr>
              <a:t>bridge circuit </a:t>
            </a:r>
            <a:r>
              <a:rPr lang="en-US" sz="2000" dirty="0">
                <a:latin typeface="Times New Roman" pitchFamily="18" charset="0"/>
                <a:cs typeface="Times New Roman" pitchFamily="18" charset="0"/>
              </a:rPr>
              <a:t>is balanced and no current flows through the meter).</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b="1" dirty="0" smtClean="0">
                <a:latin typeface="Times New Roman" pitchFamily="18" charset="0"/>
                <a:cs typeface="Times New Roman" pitchFamily="18" charset="0"/>
              </a:rPr>
              <a:t>Thermocouple Temperature Indicators</a:t>
            </a:r>
            <a:r>
              <a:rPr lang="en-US" b="1" dirty="0" smtClean="0"/>
              <a:t/>
            </a:r>
            <a:br>
              <a:rPr lang="en-US" b="1" dirty="0" smtClean="0"/>
            </a:br>
            <a:endParaRPr lang="en-US" dirty="0"/>
          </a:p>
        </p:txBody>
      </p:sp>
      <p:sp>
        <p:nvSpPr>
          <p:cNvPr id="3" name="Content Placeholder 2"/>
          <p:cNvSpPr>
            <a:spLocks noGrp="1"/>
          </p:cNvSpPr>
          <p:nvPr>
            <p:ph idx="1"/>
          </p:nvPr>
        </p:nvSpPr>
        <p:spPr>
          <a:xfrm>
            <a:off x="457200" y="990601"/>
            <a:ext cx="8229600" cy="5029200"/>
          </a:xfrm>
        </p:spPr>
        <p:txBody>
          <a:bodyPr>
            <a:normAutofit/>
          </a:bodyPr>
          <a:lstStyle/>
          <a:p>
            <a:pPr>
              <a:lnSpc>
                <a:spcPct val="150000"/>
              </a:lnSpc>
            </a:pPr>
            <a:r>
              <a:rPr lang="en-US" sz="2000" dirty="0" smtClean="0">
                <a:latin typeface="Times New Roman" pitchFamily="18" charset="0"/>
                <a:cs typeface="Times New Roman" pitchFamily="18" charset="0"/>
              </a:rPr>
              <a:t>A </a:t>
            </a:r>
            <a:r>
              <a:rPr lang="en-US" sz="2000" dirty="0">
                <a:latin typeface="Times New Roman" pitchFamily="18" charset="0"/>
                <a:cs typeface="Times New Roman" pitchFamily="18" charset="0"/>
              </a:rPr>
              <a:t>thermocouple is a circuit or connection of two </a:t>
            </a:r>
            <a:r>
              <a:rPr lang="en-US" sz="2000" dirty="0" smtClean="0">
                <a:latin typeface="Times New Roman" pitchFamily="18" charset="0"/>
                <a:cs typeface="Times New Roman" pitchFamily="18" charset="0"/>
              </a:rPr>
              <a:t>unlike metals</a:t>
            </a:r>
            <a:r>
              <a:rPr lang="en-US" sz="2000" dirty="0">
                <a:latin typeface="Times New Roman" pitchFamily="18" charset="0"/>
                <a:cs typeface="Times New Roman" pitchFamily="18" charset="0"/>
              </a:rPr>
              <a:t>. The metals are touching at two separate junctions.</a:t>
            </a:r>
          </a:p>
          <a:p>
            <a:pPr>
              <a:lnSpc>
                <a:spcPct val="150000"/>
              </a:lnSpc>
            </a:pPr>
            <a:r>
              <a:rPr lang="en-US" sz="2000" dirty="0">
                <a:latin typeface="Times New Roman" pitchFamily="18" charset="0"/>
                <a:cs typeface="Times New Roman" pitchFamily="18" charset="0"/>
              </a:rPr>
              <a:t>If one of the junctions is heated to a higher temperature </a:t>
            </a:r>
            <a:r>
              <a:rPr lang="en-US" sz="2000" dirty="0" smtClean="0">
                <a:latin typeface="Times New Roman" pitchFamily="18" charset="0"/>
                <a:cs typeface="Times New Roman" pitchFamily="18" charset="0"/>
              </a:rPr>
              <a:t>than the </a:t>
            </a:r>
            <a:r>
              <a:rPr lang="en-US" sz="2000" dirty="0">
                <a:latin typeface="Times New Roman" pitchFamily="18" charset="0"/>
                <a:cs typeface="Times New Roman" pitchFamily="18" charset="0"/>
              </a:rPr>
              <a:t>other, an electromotive force is produced in the circuit.</a:t>
            </a:r>
          </a:p>
          <a:p>
            <a:pPr>
              <a:lnSpc>
                <a:spcPct val="150000"/>
              </a:lnSpc>
            </a:pPr>
            <a:r>
              <a:rPr lang="en-US" sz="2000" dirty="0">
                <a:latin typeface="Times New Roman" pitchFamily="18" charset="0"/>
                <a:cs typeface="Times New Roman" pitchFamily="18" charset="0"/>
              </a:rPr>
              <a:t>This voltage is directly proportional to the temperature. So</a:t>
            </a:r>
            <a:r>
              <a:rPr lang="en-US" sz="2000" dirty="0" smtClean="0">
                <a:latin typeface="Times New Roman" pitchFamily="18" charset="0"/>
                <a:cs typeface="Times New Roman" pitchFamily="18" charset="0"/>
              </a:rPr>
              <a:t>, by </a:t>
            </a:r>
            <a:r>
              <a:rPr lang="en-US" sz="2000" dirty="0">
                <a:latin typeface="Times New Roman" pitchFamily="18" charset="0"/>
                <a:cs typeface="Times New Roman" pitchFamily="18" charset="0"/>
              </a:rPr>
              <a:t>measuring the amount of electromotive force, </a:t>
            </a:r>
            <a:r>
              <a:rPr lang="en-US" sz="2000" dirty="0" smtClean="0">
                <a:latin typeface="Times New Roman" pitchFamily="18" charset="0"/>
                <a:cs typeface="Times New Roman" pitchFamily="18" charset="0"/>
              </a:rPr>
              <a:t>temperature can </a:t>
            </a:r>
            <a:r>
              <a:rPr lang="en-US" sz="2000" dirty="0">
                <a:latin typeface="Times New Roman" pitchFamily="18" charset="0"/>
                <a:cs typeface="Times New Roman" pitchFamily="18" charset="0"/>
              </a:rPr>
              <a:t>be determined. A voltmeter is placed across the </a:t>
            </a:r>
            <a:r>
              <a:rPr lang="en-US" sz="2000" dirty="0" smtClean="0">
                <a:latin typeface="Times New Roman" pitchFamily="18" charset="0"/>
                <a:cs typeface="Times New Roman" pitchFamily="18" charset="0"/>
              </a:rPr>
              <a:t>colder of </a:t>
            </a:r>
            <a:r>
              <a:rPr lang="en-US" sz="2000" dirty="0">
                <a:latin typeface="Times New Roman" pitchFamily="18" charset="0"/>
                <a:cs typeface="Times New Roman" pitchFamily="18" charset="0"/>
              </a:rPr>
              <a:t>the two junctions of </a:t>
            </a:r>
            <a:r>
              <a:rPr lang="en-US" sz="2000" dirty="0" smtClean="0">
                <a:latin typeface="Times New Roman" pitchFamily="18" charset="0"/>
                <a:cs typeface="Times New Roman" pitchFamily="18" charset="0"/>
              </a:rPr>
              <a:t>the thermocouple</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a:lnSpc>
                <a:spcPct val="150000"/>
              </a:lnSpc>
            </a:pPr>
            <a:r>
              <a:rPr lang="en-US" sz="2000" dirty="0" smtClean="0">
                <a:latin typeface="Times New Roman" pitchFamily="18" charset="0"/>
                <a:cs typeface="Times New Roman" pitchFamily="18" charset="0"/>
              </a:rPr>
              <a:t>It </a:t>
            </a:r>
            <a:r>
              <a:rPr lang="en-US" sz="2000" dirty="0">
                <a:latin typeface="Times New Roman" pitchFamily="18" charset="0"/>
                <a:cs typeface="Times New Roman" pitchFamily="18" charset="0"/>
              </a:rPr>
              <a:t>is calibrated </a:t>
            </a:r>
            <a:r>
              <a:rPr lang="en-US" sz="2000" dirty="0" smtClean="0">
                <a:latin typeface="Times New Roman" pitchFamily="18" charset="0"/>
                <a:cs typeface="Times New Roman" pitchFamily="18" charset="0"/>
              </a:rPr>
              <a:t>in </a:t>
            </a:r>
            <a:r>
              <a:rPr lang="en-US" sz="2000" dirty="0">
                <a:latin typeface="Times New Roman" pitchFamily="18" charset="0"/>
                <a:cs typeface="Times New Roman" pitchFamily="18" charset="0"/>
              </a:rPr>
              <a:t>degrees Fahrenheit or Celsius, as needed</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Grp="1" noChangeAspect="1" noChangeArrowheads="1"/>
          </p:cNvPicPr>
          <p:nvPr>
            <p:ph idx="1"/>
          </p:nvPr>
        </p:nvPicPr>
        <p:blipFill>
          <a:blip r:embed="rId2"/>
          <a:srcRect/>
          <a:stretch>
            <a:fillRect/>
          </a:stretch>
        </p:blipFill>
        <p:spPr bwMode="auto">
          <a:xfrm>
            <a:off x="609600" y="914400"/>
            <a:ext cx="7848600" cy="5257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382000" cy="5821363"/>
          </a:xfrm>
        </p:spPr>
        <p:txBody>
          <a:bodyPr>
            <a:normAutofit/>
          </a:bodyPr>
          <a:lstStyle/>
          <a:p>
            <a:pPr>
              <a:lnSpc>
                <a:spcPct val="150000"/>
              </a:lnSpc>
            </a:pPr>
            <a:r>
              <a:rPr lang="en-US" sz="2000" dirty="0">
                <a:latin typeface="Times New Roman" pitchFamily="18" charset="0"/>
                <a:cs typeface="Times New Roman" pitchFamily="18" charset="0"/>
              </a:rPr>
              <a:t>Thermocouples are used to measure high temperatures. </a:t>
            </a:r>
            <a:r>
              <a:rPr lang="en-US" sz="2000" dirty="0" smtClean="0">
                <a:latin typeface="Times New Roman" pitchFamily="18" charset="0"/>
                <a:cs typeface="Times New Roman" pitchFamily="18" charset="0"/>
              </a:rPr>
              <a:t>Two common </a:t>
            </a:r>
            <a:r>
              <a:rPr lang="en-US" sz="2000" dirty="0">
                <a:latin typeface="Times New Roman" pitchFamily="18" charset="0"/>
                <a:cs typeface="Times New Roman" pitchFamily="18" charset="0"/>
              </a:rPr>
              <a:t>applications are the measurement of cylinder </a:t>
            </a:r>
            <a:r>
              <a:rPr lang="en-US" sz="2000" dirty="0" smtClean="0">
                <a:latin typeface="Times New Roman" pitchFamily="18" charset="0"/>
                <a:cs typeface="Times New Roman" pitchFamily="18" charset="0"/>
              </a:rPr>
              <a:t>head temperature </a:t>
            </a:r>
            <a:r>
              <a:rPr lang="en-US" sz="2000" dirty="0">
                <a:latin typeface="Times New Roman" pitchFamily="18" charset="0"/>
                <a:cs typeface="Times New Roman" pitchFamily="18" charset="0"/>
              </a:rPr>
              <a:t>(CHT) in reciprocating engines and exhaust </a:t>
            </a:r>
            <a:r>
              <a:rPr lang="en-US" sz="2000" dirty="0" smtClean="0">
                <a:latin typeface="Times New Roman" pitchFamily="18" charset="0"/>
                <a:cs typeface="Times New Roman" pitchFamily="18" charset="0"/>
              </a:rPr>
              <a:t>gas temperature </a:t>
            </a:r>
            <a:r>
              <a:rPr lang="en-US" sz="2000" dirty="0">
                <a:latin typeface="Times New Roman" pitchFamily="18" charset="0"/>
                <a:cs typeface="Times New Roman" pitchFamily="18" charset="0"/>
              </a:rPr>
              <a:t>(EGT) in turbine engines. </a:t>
            </a:r>
            <a:endParaRPr lang="en-US" sz="2000" dirty="0" smtClean="0">
              <a:latin typeface="Times New Roman" pitchFamily="18" charset="0"/>
              <a:cs typeface="Times New Roman" pitchFamily="18" charset="0"/>
            </a:endParaRPr>
          </a:p>
          <a:p>
            <a:pPr>
              <a:lnSpc>
                <a:spcPct val="150000"/>
              </a:lnSpc>
            </a:pPr>
            <a:r>
              <a:rPr lang="en-US" sz="2000" dirty="0" smtClean="0">
                <a:latin typeface="Times New Roman" pitchFamily="18" charset="0"/>
                <a:cs typeface="Times New Roman" pitchFamily="18" charset="0"/>
              </a:rPr>
              <a:t>Thermocouple leads are </a:t>
            </a:r>
            <a:r>
              <a:rPr lang="en-US" sz="2000" dirty="0">
                <a:latin typeface="Times New Roman" pitchFamily="18" charset="0"/>
                <a:cs typeface="Times New Roman" pitchFamily="18" charset="0"/>
              </a:rPr>
              <a:t>made from a variety of metals, depending on the </a:t>
            </a:r>
            <a:r>
              <a:rPr lang="en-US" sz="2000" dirty="0" smtClean="0">
                <a:latin typeface="Times New Roman" pitchFamily="18" charset="0"/>
                <a:cs typeface="Times New Roman" pitchFamily="18" charset="0"/>
              </a:rPr>
              <a:t>maximum temperature </a:t>
            </a:r>
            <a:r>
              <a:rPr lang="en-US" sz="2000" dirty="0">
                <a:latin typeface="Times New Roman" pitchFamily="18" charset="0"/>
                <a:cs typeface="Times New Roman" pitchFamily="18" charset="0"/>
              </a:rPr>
              <a:t>to which they are exposed. </a:t>
            </a:r>
            <a:endParaRPr lang="en-US" sz="2000" dirty="0" smtClean="0">
              <a:latin typeface="Times New Roman" pitchFamily="18" charset="0"/>
              <a:cs typeface="Times New Roman" pitchFamily="18" charset="0"/>
            </a:endParaRPr>
          </a:p>
          <a:p>
            <a:pPr>
              <a:lnSpc>
                <a:spcPct val="150000"/>
              </a:lnSpc>
            </a:pPr>
            <a:r>
              <a:rPr lang="en-US" sz="2000" dirty="0" smtClean="0">
                <a:latin typeface="Times New Roman" pitchFamily="18" charset="0"/>
                <a:cs typeface="Times New Roman" pitchFamily="18" charset="0"/>
              </a:rPr>
              <a:t>Iron </a:t>
            </a:r>
            <a:r>
              <a:rPr lang="en-US" sz="2000" dirty="0">
                <a:latin typeface="Times New Roman" pitchFamily="18" charset="0"/>
                <a:cs typeface="Times New Roman" pitchFamily="18" charset="0"/>
              </a:rPr>
              <a:t>and constantan</a:t>
            </a:r>
            <a:r>
              <a:rPr lang="en-US" sz="2000" dirty="0" smtClean="0">
                <a:latin typeface="Times New Roman" pitchFamily="18" charset="0"/>
                <a:cs typeface="Times New Roman" pitchFamily="18" charset="0"/>
              </a:rPr>
              <a:t>, or </a:t>
            </a:r>
            <a:r>
              <a:rPr lang="en-US" sz="2000" dirty="0">
                <a:latin typeface="Times New Roman" pitchFamily="18" charset="0"/>
                <a:cs typeface="Times New Roman" pitchFamily="18" charset="0"/>
              </a:rPr>
              <a:t>copper and constantan, are common for CHT measurement</a:t>
            </a:r>
            <a:r>
              <a:rPr lang="en-US" sz="2000" dirty="0" smtClean="0">
                <a:latin typeface="Times New Roman" pitchFamily="18" charset="0"/>
                <a:cs typeface="Times New Roman" pitchFamily="18" charset="0"/>
              </a:rPr>
              <a:t>. Chromel </a:t>
            </a:r>
            <a:r>
              <a:rPr lang="en-US" sz="2000" dirty="0">
                <a:latin typeface="Times New Roman" pitchFamily="18" charset="0"/>
                <a:cs typeface="Times New Roman" pitchFamily="18" charset="0"/>
              </a:rPr>
              <a:t>and alumel are used for turbine EGT thermocouples.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a:lnSpc>
                <a:spcPct val="150000"/>
              </a:lnSpc>
            </a:pPr>
            <a:r>
              <a:rPr lang="en-US" sz="2000" dirty="0">
                <a:latin typeface="Times New Roman" pitchFamily="18" charset="0"/>
                <a:cs typeface="Times New Roman" pitchFamily="18" charset="0"/>
              </a:rPr>
              <a:t>The amount of voltage produced by the dissimilar metals </a:t>
            </a:r>
            <a:r>
              <a:rPr lang="en-US" sz="2000" dirty="0" smtClean="0">
                <a:latin typeface="Times New Roman" pitchFamily="18" charset="0"/>
                <a:cs typeface="Times New Roman" pitchFamily="18" charset="0"/>
              </a:rPr>
              <a:t>when heated </a:t>
            </a:r>
            <a:r>
              <a:rPr lang="en-US" sz="2000" dirty="0">
                <a:latin typeface="Times New Roman" pitchFamily="18" charset="0"/>
                <a:cs typeface="Times New Roman" pitchFamily="18" charset="0"/>
              </a:rPr>
              <a:t>is measured in millivolts. </a:t>
            </a:r>
            <a:endParaRPr lang="en-US" sz="2000" dirty="0" smtClean="0">
              <a:latin typeface="Times New Roman" pitchFamily="18" charset="0"/>
              <a:cs typeface="Times New Roman" pitchFamily="18" charset="0"/>
            </a:endParaRPr>
          </a:p>
          <a:p>
            <a:pPr>
              <a:lnSpc>
                <a:spcPct val="150000"/>
              </a:lnSpc>
            </a:pPr>
            <a:r>
              <a:rPr lang="en-US" sz="2000" dirty="0" smtClean="0">
                <a:latin typeface="Times New Roman" pitchFamily="18" charset="0"/>
                <a:cs typeface="Times New Roman" pitchFamily="18" charset="0"/>
              </a:rPr>
              <a:t>Therefore</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thermocouple leads </a:t>
            </a:r>
            <a:r>
              <a:rPr lang="en-US" sz="2000" dirty="0">
                <a:latin typeface="Times New Roman" pitchFamily="18" charset="0"/>
                <a:cs typeface="Times New Roman" pitchFamily="18" charset="0"/>
              </a:rPr>
              <a:t>are designed to provide a specific amount of </a:t>
            </a:r>
            <a:r>
              <a:rPr lang="en-US" sz="2000" dirty="0" smtClean="0">
                <a:latin typeface="Times New Roman" pitchFamily="18" charset="0"/>
                <a:cs typeface="Times New Roman" pitchFamily="18" charset="0"/>
              </a:rPr>
              <a:t>resistance in </a:t>
            </a:r>
            <a:r>
              <a:rPr lang="en-US" sz="2000" dirty="0">
                <a:latin typeface="Times New Roman" pitchFamily="18" charset="0"/>
                <a:cs typeface="Times New Roman" pitchFamily="18" charset="0"/>
              </a:rPr>
              <a:t>the thermocouple circuit (usually very little). </a:t>
            </a:r>
            <a:endParaRPr lang="en-US" sz="2000" dirty="0" smtClean="0">
              <a:latin typeface="Times New Roman" pitchFamily="18" charset="0"/>
              <a:cs typeface="Times New Roman" pitchFamily="18" charset="0"/>
            </a:endParaRPr>
          </a:p>
          <a:p>
            <a:pPr>
              <a:lnSpc>
                <a:spcPct val="150000"/>
              </a:lnSpc>
            </a:pPr>
            <a:r>
              <a:rPr lang="en-US" sz="2000" dirty="0" smtClean="0">
                <a:latin typeface="Times New Roman" pitchFamily="18" charset="0"/>
                <a:cs typeface="Times New Roman" pitchFamily="18" charset="0"/>
              </a:rPr>
              <a:t>Their material</a:t>
            </a:r>
            <a:r>
              <a:rPr lang="en-US" sz="2000" dirty="0">
                <a:latin typeface="Times New Roman" pitchFamily="18" charset="0"/>
                <a:cs typeface="Times New Roman" pitchFamily="18" charset="0"/>
              </a:rPr>
              <a:t>, length, or cross-sectional size cannot be </a:t>
            </a:r>
            <a:r>
              <a:rPr lang="en-US" sz="2000" dirty="0" smtClean="0">
                <a:latin typeface="Times New Roman" pitchFamily="18" charset="0"/>
                <a:cs typeface="Times New Roman" pitchFamily="18" charset="0"/>
              </a:rPr>
              <a:t>altered without </a:t>
            </a:r>
            <a:r>
              <a:rPr lang="en-US" sz="2000" dirty="0">
                <a:latin typeface="Times New Roman" pitchFamily="18" charset="0"/>
                <a:cs typeface="Times New Roman" pitchFamily="18" charset="0"/>
              </a:rPr>
              <a:t>compensation for the change in total resistance </a:t>
            </a:r>
            <a:r>
              <a:rPr lang="en-US" sz="2000" dirty="0" smtClean="0">
                <a:latin typeface="Times New Roman" pitchFamily="18" charset="0"/>
                <a:cs typeface="Times New Roman" pitchFamily="18" charset="0"/>
              </a:rPr>
              <a:t>that would </a:t>
            </a:r>
            <a:r>
              <a:rPr lang="en-US" sz="2000" dirty="0">
                <a:latin typeface="Times New Roman" pitchFamily="18" charset="0"/>
                <a:cs typeface="Times New Roman" pitchFamily="18" charset="0"/>
              </a:rPr>
              <a:t>result. </a:t>
            </a:r>
            <a:endParaRPr lang="en-US" sz="2000" dirty="0" smtClean="0">
              <a:latin typeface="Times New Roman" pitchFamily="18" charset="0"/>
              <a:cs typeface="Times New Roman" pitchFamily="18" charset="0"/>
            </a:endParaRPr>
          </a:p>
          <a:p>
            <a:pPr>
              <a:lnSpc>
                <a:spcPct val="150000"/>
              </a:lnSpc>
            </a:pPr>
            <a:r>
              <a:rPr lang="en-US" sz="2000" dirty="0" smtClean="0">
                <a:latin typeface="Times New Roman" pitchFamily="18" charset="0"/>
                <a:cs typeface="Times New Roman" pitchFamily="18" charset="0"/>
              </a:rPr>
              <a:t>Each </a:t>
            </a:r>
            <a:r>
              <a:rPr lang="en-US" sz="2000" dirty="0">
                <a:latin typeface="Times New Roman" pitchFamily="18" charset="0"/>
                <a:cs typeface="Times New Roman" pitchFamily="18" charset="0"/>
              </a:rPr>
              <a:t>lead that makes a connection back to </a:t>
            </a:r>
            <a:r>
              <a:rPr lang="en-US" sz="2000" dirty="0" smtClean="0">
                <a:latin typeface="Times New Roman" pitchFamily="18" charset="0"/>
                <a:cs typeface="Times New Roman" pitchFamily="18" charset="0"/>
              </a:rPr>
              <a:t>the voltmeter </a:t>
            </a:r>
            <a:r>
              <a:rPr lang="en-US" sz="2000" dirty="0">
                <a:latin typeface="Times New Roman" pitchFamily="18" charset="0"/>
                <a:cs typeface="Times New Roman" pitchFamily="18" charset="0"/>
              </a:rPr>
              <a:t>must be made of the same metal as the part of </a:t>
            </a:r>
            <a:r>
              <a:rPr lang="en-US" sz="2000" dirty="0" smtClean="0">
                <a:latin typeface="Times New Roman" pitchFamily="18" charset="0"/>
                <a:cs typeface="Times New Roman" pitchFamily="18" charset="0"/>
              </a:rPr>
              <a:t>the thermocouple </a:t>
            </a:r>
            <a:r>
              <a:rPr lang="en-US" sz="2000" dirty="0">
                <a:latin typeface="Times New Roman" pitchFamily="18" charset="0"/>
                <a:cs typeface="Times New Roman" pitchFamily="18" charset="0"/>
              </a:rPr>
              <a:t>to which it is connected</a:t>
            </a:r>
            <a:r>
              <a:rPr lang="en-US" sz="2000" dirty="0" smtClean="0">
                <a:latin typeface="Times New Roman" pitchFamily="18" charset="0"/>
                <a:cs typeface="Times New Roman" pitchFamily="18" charset="0"/>
              </a:rPr>
              <a:t>.</a:t>
            </a:r>
          </a:p>
          <a:p>
            <a:pPr>
              <a:lnSpc>
                <a:spcPct val="150000"/>
              </a:lnSpc>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For example, a </a:t>
            </a:r>
            <a:r>
              <a:rPr lang="en-US" sz="2000" dirty="0" smtClean="0">
                <a:latin typeface="Times New Roman" pitchFamily="18" charset="0"/>
                <a:cs typeface="Times New Roman" pitchFamily="18" charset="0"/>
              </a:rPr>
              <a:t>copper wire </a:t>
            </a:r>
            <a:r>
              <a:rPr lang="en-US" sz="2000" dirty="0">
                <a:latin typeface="Times New Roman" pitchFamily="18" charset="0"/>
                <a:cs typeface="Times New Roman" pitchFamily="18" charset="0"/>
              </a:rPr>
              <a:t>is connected to the copper portion of the hot </a:t>
            </a:r>
            <a:r>
              <a:rPr lang="en-US" sz="2000" dirty="0" smtClean="0">
                <a:latin typeface="Times New Roman" pitchFamily="18" charset="0"/>
                <a:cs typeface="Times New Roman" pitchFamily="18" charset="0"/>
              </a:rPr>
              <a:t>junction and </a:t>
            </a:r>
            <a:r>
              <a:rPr lang="en-US" sz="2000" dirty="0">
                <a:latin typeface="Times New Roman" pitchFamily="18" charset="0"/>
                <a:cs typeface="Times New Roman" pitchFamily="18" charset="0"/>
              </a:rPr>
              <a:t>a constantan wire is connected to the constantan </a:t>
            </a:r>
            <a:r>
              <a:rPr lang="en-US" sz="2000" dirty="0" smtClean="0">
                <a:latin typeface="Times New Roman" pitchFamily="18" charset="0"/>
                <a:cs typeface="Times New Roman" pitchFamily="18" charset="0"/>
              </a:rPr>
              <a:t>part.</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381000" y="685800"/>
            <a:ext cx="8382000" cy="5715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Grp="1" noChangeAspect="1" noChangeArrowheads="1"/>
          </p:cNvPicPr>
          <p:nvPr>
            <p:ph idx="1"/>
          </p:nvPr>
        </p:nvPicPr>
        <p:blipFill>
          <a:blip r:embed="rId2"/>
          <a:srcRect/>
          <a:stretch>
            <a:fillRect/>
          </a:stretch>
        </p:blipFill>
        <p:spPr bwMode="auto">
          <a:xfrm>
            <a:off x="762000" y="838200"/>
            <a:ext cx="7086600" cy="5410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Grp="1" noChangeAspect="1" noChangeArrowheads="1"/>
          </p:cNvPicPr>
          <p:nvPr>
            <p:ph idx="1"/>
          </p:nvPr>
        </p:nvPicPr>
        <p:blipFill>
          <a:blip r:embed="rId2"/>
          <a:srcRect/>
          <a:stretch>
            <a:fillRect/>
          </a:stretch>
        </p:blipFill>
        <p:spPr bwMode="auto">
          <a:xfrm>
            <a:off x="609600" y="990600"/>
            <a:ext cx="3267075" cy="4419600"/>
          </a:xfrm>
          <a:prstGeom prst="rect">
            <a:avLst/>
          </a:prstGeom>
          <a:noFill/>
          <a:ln w="9525">
            <a:noFill/>
            <a:miter lim="800000"/>
            <a:headEnd/>
            <a:tailEnd/>
          </a:ln>
          <a:effectLst/>
        </p:spPr>
      </p:pic>
      <p:pic>
        <p:nvPicPr>
          <p:cNvPr id="19459" name="Picture 3"/>
          <p:cNvPicPr>
            <a:picLocks noChangeAspect="1" noChangeArrowheads="1"/>
          </p:cNvPicPr>
          <p:nvPr/>
        </p:nvPicPr>
        <p:blipFill>
          <a:blip r:embed="rId3"/>
          <a:srcRect/>
          <a:stretch>
            <a:fillRect/>
          </a:stretch>
        </p:blipFill>
        <p:spPr bwMode="auto">
          <a:xfrm>
            <a:off x="4648200" y="1066800"/>
            <a:ext cx="3276600" cy="4267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sz="3100" b="1" i="1" dirty="0" smtClean="0">
                <a:latin typeface="Times New Roman" pitchFamily="18" charset="0"/>
                <a:cs typeface="Times New Roman" pitchFamily="18" charset="0"/>
              </a:rPr>
              <a:t>Turbine Gas Temperature Indicating Systems</a:t>
            </a:r>
            <a:r>
              <a:rPr lang="en-US" b="1" i="1" dirty="0" smtClean="0"/>
              <a:t/>
            </a:r>
            <a:br>
              <a:rPr lang="en-US" b="1" i="1" dirty="0" smtClean="0"/>
            </a:br>
            <a:endParaRPr lang="en-US" dirty="0"/>
          </a:p>
        </p:txBody>
      </p:sp>
      <p:sp>
        <p:nvSpPr>
          <p:cNvPr id="3" name="Content Placeholder 2"/>
          <p:cNvSpPr>
            <a:spLocks noGrp="1"/>
          </p:cNvSpPr>
          <p:nvPr>
            <p:ph idx="1"/>
          </p:nvPr>
        </p:nvSpPr>
        <p:spPr>
          <a:xfrm>
            <a:off x="457200" y="1143000"/>
            <a:ext cx="8229600" cy="5181600"/>
          </a:xfrm>
        </p:spPr>
        <p:txBody>
          <a:bodyPr>
            <a:normAutofit/>
          </a:bodyPr>
          <a:lstStyle/>
          <a:p>
            <a:pPr>
              <a:lnSpc>
                <a:spcPct val="160000"/>
              </a:lnSpc>
            </a:pPr>
            <a:r>
              <a:rPr lang="en-US" sz="2000" dirty="0" smtClean="0">
                <a:latin typeface="Times New Roman" pitchFamily="18" charset="0"/>
                <a:cs typeface="Times New Roman" pitchFamily="18" charset="0"/>
              </a:rPr>
              <a:t>EGT </a:t>
            </a:r>
            <a:r>
              <a:rPr lang="en-US" sz="2000" dirty="0">
                <a:latin typeface="Times New Roman" pitchFamily="18" charset="0"/>
                <a:cs typeface="Times New Roman" pitchFamily="18" charset="0"/>
              </a:rPr>
              <a:t>is a critical variable of turbine engine operation</a:t>
            </a:r>
            <a:r>
              <a:rPr lang="en-US" sz="2000" dirty="0" smtClean="0">
                <a:latin typeface="Times New Roman" pitchFamily="18" charset="0"/>
                <a:cs typeface="Times New Roman" pitchFamily="18" charset="0"/>
              </a:rPr>
              <a:t>. The </a:t>
            </a:r>
            <a:r>
              <a:rPr lang="en-US" sz="2000" dirty="0">
                <a:latin typeface="Times New Roman" pitchFamily="18" charset="0"/>
                <a:cs typeface="Times New Roman" pitchFamily="18" charset="0"/>
              </a:rPr>
              <a:t>EGT indicating system provides a visual </a:t>
            </a:r>
            <a:r>
              <a:rPr lang="en-US" sz="2000" dirty="0" smtClean="0">
                <a:latin typeface="Times New Roman" pitchFamily="18" charset="0"/>
                <a:cs typeface="Times New Roman" pitchFamily="18" charset="0"/>
              </a:rPr>
              <a:t>temperature indication </a:t>
            </a:r>
            <a:r>
              <a:rPr lang="en-US" sz="2000" dirty="0">
                <a:latin typeface="Times New Roman" pitchFamily="18" charset="0"/>
                <a:cs typeface="Times New Roman" pitchFamily="18" charset="0"/>
              </a:rPr>
              <a:t>in the cockpit of the turbine exhaust gases </a:t>
            </a:r>
            <a:r>
              <a:rPr lang="en-US" sz="2000" dirty="0" smtClean="0">
                <a:latin typeface="Times New Roman" pitchFamily="18" charset="0"/>
                <a:cs typeface="Times New Roman" pitchFamily="18" charset="0"/>
              </a:rPr>
              <a:t>as </a:t>
            </a:r>
            <a:r>
              <a:rPr lang="en-US" sz="2000" dirty="0">
                <a:latin typeface="Times New Roman" pitchFamily="18" charset="0"/>
                <a:cs typeface="Times New Roman" pitchFamily="18" charset="0"/>
              </a:rPr>
              <a:t>they leave the turbine unit. </a:t>
            </a:r>
            <a:endParaRPr lang="en-US" sz="2000" dirty="0" smtClean="0">
              <a:latin typeface="Times New Roman" pitchFamily="18" charset="0"/>
              <a:cs typeface="Times New Roman" pitchFamily="18" charset="0"/>
            </a:endParaRPr>
          </a:p>
          <a:p>
            <a:pPr>
              <a:lnSpc>
                <a:spcPct val="160000"/>
              </a:lnSpc>
            </a:pPr>
            <a:r>
              <a:rPr lang="en-US" sz="2000" dirty="0" smtClean="0">
                <a:latin typeface="Times New Roman" pitchFamily="18" charset="0"/>
                <a:cs typeface="Times New Roman" pitchFamily="18" charset="0"/>
              </a:rPr>
              <a:t>In </a:t>
            </a:r>
            <a:r>
              <a:rPr lang="en-US" sz="2000" dirty="0">
                <a:latin typeface="Times New Roman" pitchFamily="18" charset="0"/>
                <a:cs typeface="Times New Roman" pitchFamily="18" charset="0"/>
              </a:rPr>
              <a:t>certain turbine engines, </a:t>
            </a:r>
            <a:r>
              <a:rPr lang="en-US" sz="2000" dirty="0" smtClean="0">
                <a:latin typeface="Times New Roman" pitchFamily="18" charset="0"/>
                <a:cs typeface="Times New Roman" pitchFamily="18" charset="0"/>
              </a:rPr>
              <a:t>the temperature </a:t>
            </a:r>
            <a:r>
              <a:rPr lang="en-US" sz="2000" dirty="0">
                <a:latin typeface="Times New Roman" pitchFamily="18" charset="0"/>
                <a:cs typeface="Times New Roman" pitchFamily="18" charset="0"/>
              </a:rPr>
              <a:t>of the exhaust gases is measured at the </a:t>
            </a:r>
            <a:r>
              <a:rPr lang="en-US" sz="2000" dirty="0" smtClean="0">
                <a:latin typeface="Times New Roman" pitchFamily="18" charset="0"/>
                <a:cs typeface="Times New Roman" pitchFamily="18" charset="0"/>
              </a:rPr>
              <a:t>entrance to </a:t>
            </a:r>
            <a:r>
              <a:rPr lang="en-US" sz="2000" dirty="0">
                <a:latin typeface="Times New Roman" pitchFamily="18" charset="0"/>
                <a:cs typeface="Times New Roman" pitchFamily="18" charset="0"/>
              </a:rPr>
              <a:t>the turbine unit. </a:t>
            </a:r>
            <a:endParaRPr lang="en-US" sz="2000" dirty="0" smtClean="0">
              <a:latin typeface="Times New Roman" pitchFamily="18" charset="0"/>
              <a:cs typeface="Times New Roman" pitchFamily="18" charset="0"/>
            </a:endParaRPr>
          </a:p>
          <a:p>
            <a:pPr>
              <a:lnSpc>
                <a:spcPct val="160000"/>
              </a:lnSpc>
            </a:pPr>
            <a:r>
              <a:rPr lang="en-US" sz="2000" dirty="0" smtClean="0">
                <a:latin typeface="Times New Roman" pitchFamily="18" charset="0"/>
                <a:cs typeface="Times New Roman" pitchFamily="18" charset="0"/>
              </a:rPr>
              <a:t>This </a:t>
            </a:r>
            <a:r>
              <a:rPr lang="en-US" sz="2000" dirty="0">
                <a:latin typeface="Times New Roman" pitchFamily="18" charset="0"/>
                <a:cs typeface="Times New Roman" pitchFamily="18" charset="0"/>
              </a:rPr>
              <a:t>is referred to as a turbine </a:t>
            </a:r>
            <a:r>
              <a:rPr lang="en-US" sz="2000" dirty="0" smtClean="0">
                <a:latin typeface="Times New Roman" pitchFamily="18" charset="0"/>
                <a:cs typeface="Times New Roman" pitchFamily="18" charset="0"/>
              </a:rPr>
              <a:t>inlet temperature </a:t>
            </a:r>
            <a:r>
              <a:rPr lang="en-US" sz="2000" dirty="0">
                <a:latin typeface="Times New Roman" pitchFamily="18" charset="0"/>
                <a:cs typeface="Times New Roman" pitchFamily="18" charset="0"/>
              </a:rPr>
              <a:t>(TIT) indicating system.</a:t>
            </a:r>
          </a:p>
          <a:p>
            <a:pPr>
              <a:lnSpc>
                <a:spcPct val="160000"/>
              </a:lnSpc>
            </a:pPr>
            <a:r>
              <a:rPr lang="en-US" sz="2000" dirty="0">
                <a:latin typeface="Times New Roman" pitchFamily="18" charset="0"/>
                <a:cs typeface="Times New Roman" pitchFamily="18" charset="0"/>
              </a:rPr>
              <a:t>Several thermocouples are used to measure EGT or TIT</a:t>
            </a:r>
            <a:r>
              <a:rPr lang="en-US" sz="2000" dirty="0" smtClean="0">
                <a:latin typeface="Times New Roman" pitchFamily="18" charset="0"/>
                <a:cs typeface="Times New Roman" pitchFamily="18" charset="0"/>
              </a:rPr>
              <a:t>. </a:t>
            </a:r>
          </a:p>
          <a:p>
            <a:pPr>
              <a:lnSpc>
                <a:spcPct val="160000"/>
              </a:lnSpc>
            </a:pPr>
            <a:r>
              <a:rPr lang="en-US" sz="2000" dirty="0" smtClean="0">
                <a:latin typeface="Times New Roman" pitchFamily="18" charset="0"/>
                <a:cs typeface="Times New Roman" pitchFamily="18" charset="0"/>
              </a:rPr>
              <a:t>They </a:t>
            </a:r>
            <a:r>
              <a:rPr lang="en-US" sz="2000" dirty="0">
                <a:latin typeface="Times New Roman" pitchFamily="18" charset="0"/>
                <a:cs typeface="Times New Roman" pitchFamily="18" charset="0"/>
              </a:rPr>
              <a:t>are spaced at intervals around the perimeter of </a:t>
            </a:r>
            <a:r>
              <a:rPr lang="en-US" sz="2000" dirty="0" smtClean="0">
                <a:latin typeface="Times New Roman" pitchFamily="18" charset="0"/>
                <a:cs typeface="Times New Roman" pitchFamily="18" charset="0"/>
              </a:rPr>
              <a:t>the engine </a:t>
            </a:r>
            <a:r>
              <a:rPr lang="en-US" sz="2000" dirty="0">
                <a:latin typeface="Times New Roman" pitchFamily="18" charset="0"/>
                <a:cs typeface="Times New Roman" pitchFamily="18" charset="0"/>
              </a:rPr>
              <a:t>turbine casing or exhaust duct. </a:t>
            </a:r>
            <a:endParaRPr lang="en-US" sz="2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Grp="1" noChangeAspect="1" noChangeArrowheads="1"/>
          </p:cNvPicPr>
          <p:nvPr>
            <p:ph idx="1"/>
          </p:nvPr>
        </p:nvPicPr>
        <p:blipFill>
          <a:blip r:embed="rId2"/>
          <a:srcRect/>
          <a:stretch>
            <a:fillRect/>
          </a:stretch>
        </p:blipFill>
        <p:spPr bwMode="auto">
          <a:xfrm>
            <a:off x="533400" y="914400"/>
            <a:ext cx="8305800" cy="5257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normAutofit/>
          </a:bodyPr>
          <a:lstStyle/>
          <a:p>
            <a:pPr>
              <a:lnSpc>
                <a:spcPct val="160000"/>
              </a:lnSpc>
            </a:pPr>
            <a:r>
              <a:rPr lang="en-US" sz="2000" dirty="0" smtClean="0">
                <a:latin typeface="Times New Roman" pitchFamily="18" charset="0"/>
                <a:cs typeface="Times New Roman" pitchFamily="18" charset="0"/>
              </a:rPr>
              <a:t>The tiny thermocouple voltages are typically amplified and used to energize a servomotor that drives the indicator pointer. </a:t>
            </a:r>
          </a:p>
          <a:p>
            <a:pPr>
              <a:lnSpc>
                <a:spcPct val="160000"/>
              </a:lnSpc>
            </a:pPr>
            <a:r>
              <a:rPr lang="en-US" sz="2000" dirty="0" smtClean="0">
                <a:latin typeface="Times New Roman" pitchFamily="18" charset="0"/>
                <a:cs typeface="Times New Roman" pitchFamily="18" charset="0"/>
              </a:rPr>
              <a:t>Gearing a digital drum indication off of the pointer motion is common</a:t>
            </a:r>
          </a:p>
          <a:p>
            <a:pPr>
              <a:lnSpc>
                <a:spcPct val="150000"/>
              </a:lnSpc>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EGT indicator shown is a </a:t>
            </a:r>
            <a:r>
              <a:rPr lang="en-US" sz="2000" dirty="0" smtClean="0">
                <a:latin typeface="Times New Roman" pitchFamily="18" charset="0"/>
                <a:cs typeface="Times New Roman" pitchFamily="18" charset="0"/>
              </a:rPr>
              <a:t>hermetically sealed </a:t>
            </a:r>
            <a:r>
              <a:rPr lang="en-US" sz="2000" dirty="0">
                <a:latin typeface="Times New Roman" pitchFamily="18" charset="0"/>
                <a:cs typeface="Times New Roman" pitchFamily="18" charset="0"/>
              </a:rPr>
              <a:t>unit. </a:t>
            </a:r>
            <a:endParaRPr lang="en-US" sz="2000" dirty="0" smtClean="0">
              <a:latin typeface="Times New Roman" pitchFamily="18" charset="0"/>
              <a:cs typeface="Times New Roman" pitchFamily="18" charset="0"/>
            </a:endParaRPr>
          </a:p>
          <a:p>
            <a:pPr>
              <a:lnSpc>
                <a:spcPct val="150000"/>
              </a:lnSpc>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instrument’s scale ranges from 0 °C to </a:t>
            </a:r>
            <a:r>
              <a:rPr lang="en-US" sz="2000" dirty="0" smtClean="0">
                <a:latin typeface="Times New Roman" pitchFamily="18" charset="0"/>
                <a:cs typeface="Times New Roman" pitchFamily="18" charset="0"/>
              </a:rPr>
              <a:t>1,200 °</a:t>
            </a:r>
            <a:r>
              <a:rPr lang="en-US" sz="2000" dirty="0">
                <a:latin typeface="Times New Roman" pitchFamily="18" charset="0"/>
                <a:cs typeface="Times New Roman" pitchFamily="18" charset="0"/>
              </a:rPr>
              <a:t>C, with a vernier dial in the upper right-hand corner and </a:t>
            </a:r>
            <a:r>
              <a:rPr lang="en-US" sz="2000" dirty="0" smtClean="0">
                <a:latin typeface="Times New Roman" pitchFamily="18" charset="0"/>
                <a:cs typeface="Times New Roman" pitchFamily="18" charset="0"/>
              </a:rPr>
              <a:t>a power </a:t>
            </a:r>
            <a:r>
              <a:rPr lang="en-US" sz="2000" dirty="0">
                <a:latin typeface="Times New Roman" pitchFamily="18" charset="0"/>
                <a:cs typeface="Times New Roman" pitchFamily="18" charset="0"/>
              </a:rPr>
              <a:t>off warning flag located in the lower portion of the </a:t>
            </a:r>
            <a:r>
              <a:rPr lang="en-US" sz="2000" dirty="0" smtClean="0">
                <a:latin typeface="Times New Roman" pitchFamily="18" charset="0"/>
                <a:cs typeface="Times New Roman" pitchFamily="18" charset="0"/>
              </a:rPr>
              <a:t>dial.</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Navigation Instruments</a:t>
            </a:r>
            <a:br>
              <a:rPr lang="en-US" b="1" dirty="0" smtClean="0"/>
            </a:br>
            <a:endParaRPr lang="en-US" dirty="0"/>
          </a:p>
        </p:txBody>
      </p:sp>
      <p:sp>
        <p:nvSpPr>
          <p:cNvPr id="3" name="Content Placeholder 2"/>
          <p:cNvSpPr>
            <a:spLocks noGrp="1"/>
          </p:cNvSpPr>
          <p:nvPr>
            <p:ph idx="1"/>
          </p:nvPr>
        </p:nvSpPr>
        <p:spPr>
          <a:xfrm>
            <a:off x="457200" y="838200"/>
            <a:ext cx="8229600" cy="5287963"/>
          </a:xfrm>
        </p:spPr>
        <p:txBody>
          <a:bodyPr>
            <a:noAutofit/>
          </a:bodyPr>
          <a:lstStyle/>
          <a:p>
            <a:pPr>
              <a:lnSpc>
                <a:spcPct val="150000"/>
              </a:lnSpc>
            </a:pPr>
            <a:r>
              <a:rPr lang="en-US" sz="2000" dirty="0" smtClean="0">
                <a:latin typeface="Times New Roman" pitchFamily="18" charset="0"/>
                <a:cs typeface="Times New Roman" pitchFamily="18" charset="0"/>
              </a:rPr>
              <a:t>Navigation </a:t>
            </a:r>
            <a:r>
              <a:rPr lang="en-US" sz="2000" dirty="0">
                <a:latin typeface="Times New Roman" pitchFamily="18" charset="0"/>
                <a:cs typeface="Times New Roman" pitchFamily="18" charset="0"/>
              </a:rPr>
              <a:t>instruments are those that contribute </a:t>
            </a:r>
            <a:r>
              <a:rPr lang="en-US" sz="2000" dirty="0" smtClean="0">
                <a:latin typeface="Times New Roman" pitchFamily="18" charset="0"/>
                <a:cs typeface="Times New Roman" pitchFamily="18" charset="0"/>
              </a:rPr>
              <a:t>information used </a:t>
            </a:r>
            <a:r>
              <a:rPr lang="en-US" sz="2000" dirty="0">
                <a:latin typeface="Times New Roman" pitchFamily="18" charset="0"/>
                <a:cs typeface="Times New Roman" pitchFamily="18" charset="0"/>
              </a:rPr>
              <a:t>by the pilot to guide the aircraft along a definite course.</a:t>
            </a:r>
          </a:p>
          <a:p>
            <a:pPr>
              <a:lnSpc>
                <a:spcPct val="150000"/>
              </a:lnSpc>
            </a:pPr>
            <a:r>
              <a:rPr lang="en-US" sz="2000" dirty="0">
                <a:latin typeface="Times New Roman" pitchFamily="18" charset="0"/>
                <a:cs typeface="Times New Roman" pitchFamily="18" charset="0"/>
              </a:rPr>
              <a:t>This group includes compasses of various kinds, some </a:t>
            </a:r>
            <a:r>
              <a:rPr lang="en-US" sz="2000" dirty="0" smtClean="0">
                <a:latin typeface="Times New Roman" pitchFamily="18" charset="0"/>
                <a:cs typeface="Times New Roman" pitchFamily="18" charset="0"/>
              </a:rPr>
              <a:t>of which </a:t>
            </a:r>
            <a:r>
              <a:rPr lang="en-US" sz="2000" dirty="0">
                <a:latin typeface="Times New Roman" pitchFamily="18" charset="0"/>
                <a:cs typeface="Times New Roman" pitchFamily="18" charset="0"/>
              </a:rPr>
              <a:t>incorporate the use of radio signals to define a </a:t>
            </a:r>
            <a:r>
              <a:rPr lang="en-US" sz="2000" dirty="0" smtClean="0">
                <a:latin typeface="Times New Roman" pitchFamily="18" charset="0"/>
                <a:cs typeface="Times New Roman" pitchFamily="18" charset="0"/>
              </a:rPr>
              <a:t>specific course </a:t>
            </a:r>
            <a:r>
              <a:rPr lang="en-US" sz="2000" dirty="0">
                <a:latin typeface="Times New Roman" pitchFamily="18" charset="0"/>
                <a:cs typeface="Times New Roman" pitchFamily="18" charset="0"/>
              </a:rPr>
              <a:t>while flying the aircraft en route from one </a:t>
            </a:r>
            <a:r>
              <a:rPr lang="en-US" sz="2000" dirty="0" smtClean="0">
                <a:latin typeface="Times New Roman" pitchFamily="18" charset="0"/>
                <a:cs typeface="Times New Roman" pitchFamily="18" charset="0"/>
              </a:rPr>
              <a:t>airport to </a:t>
            </a:r>
            <a:r>
              <a:rPr lang="en-US" sz="2000" dirty="0">
                <a:latin typeface="Times New Roman" pitchFamily="18" charset="0"/>
                <a:cs typeface="Times New Roman" pitchFamily="18" charset="0"/>
              </a:rPr>
              <a:t>another. </a:t>
            </a:r>
            <a:endParaRPr lang="en-US" sz="2000" dirty="0" smtClean="0">
              <a:latin typeface="Times New Roman" pitchFamily="18" charset="0"/>
              <a:cs typeface="Times New Roman" pitchFamily="18" charset="0"/>
            </a:endParaRPr>
          </a:p>
          <a:p>
            <a:pPr>
              <a:lnSpc>
                <a:spcPct val="150000"/>
              </a:lnSpc>
            </a:pPr>
            <a:r>
              <a:rPr lang="en-US" sz="2000" dirty="0" smtClean="0">
                <a:latin typeface="Times New Roman" pitchFamily="18" charset="0"/>
                <a:cs typeface="Times New Roman" pitchFamily="18" charset="0"/>
              </a:rPr>
              <a:t>Other </a:t>
            </a:r>
            <a:r>
              <a:rPr lang="en-US" sz="2000" dirty="0">
                <a:latin typeface="Times New Roman" pitchFamily="18" charset="0"/>
                <a:cs typeface="Times New Roman" pitchFamily="18" charset="0"/>
              </a:rPr>
              <a:t>navigational instruments are </a:t>
            </a:r>
            <a:r>
              <a:rPr lang="en-US" sz="2000" dirty="0" smtClean="0">
                <a:latin typeface="Times New Roman" pitchFamily="18" charset="0"/>
                <a:cs typeface="Times New Roman" pitchFamily="18" charset="0"/>
              </a:rPr>
              <a:t>designed specifically </a:t>
            </a:r>
            <a:r>
              <a:rPr lang="en-US" sz="2000" dirty="0">
                <a:latin typeface="Times New Roman" pitchFamily="18" charset="0"/>
                <a:cs typeface="Times New Roman" pitchFamily="18" charset="0"/>
              </a:rPr>
              <a:t>to direct the pilot’s approach to landing at </a:t>
            </a:r>
            <a:r>
              <a:rPr lang="en-US" sz="2000" dirty="0" smtClean="0">
                <a:latin typeface="Times New Roman" pitchFamily="18" charset="0"/>
                <a:cs typeface="Times New Roman" pitchFamily="18" charset="0"/>
              </a:rPr>
              <a:t>an airport</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a:lnSpc>
                <a:spcPct val="150000"/>
              </a:lnSpc>
            </a:pPr>
            <a:r>
              <a:rPr lang="en-US" sz="2000" dirty="0" smtClean="0">
                <a:latin typeface="Times New Roman" pitchFamily="18" charset="0"/>
                <a:cs typeface="Times New Roman" pitchFamily="18" charset="0"/>
              </a:rPr>
              <a:t>Traditional </a:t>
            </a:r>
            <a:r>
              <a:rPr lang="en-US" sz="2000" dirty="0">
                <a:latin typeface="Times New Roman" pitchFamily="18" charset="0"/>
                <a:cs typeface="Times New Roman" pitchFamily="18" charset="0"/>
              </a:rPr>
              <a:t>navigation instruments include a </a:t>
            </a:r>
            <a:r>
              <a:rPr lang="en-US" sz="2000" dirty="0" smtClean="0">
                <a:latin typeface="Times New Roman" pitchFamily="18" charset="0"/>
                <a:cs typeface="Times New Roman" pitchFamily="18" charset="0"/>
              </a:rPr>
              <a:t>clock and </a:t>
            </a:r>
            <a:r>
              <a:rPr lang="en-US" sz="2000" dirty="0">
                <a:latin typeface="Times New Roman" pitchFamily="18" charset="0"/>
                <a:cs typeface="Times New Roman" pitchFamily="18" charset="0"/>
              </a:rPr>
              <a:t>a magnetic compass. Along with the airspeed </a:t>
            </a:r>
            <a:r>
              <a:rPr lang="en-US" sz="2000" dirty="0" smtClean="0">
                <a:latin typeface="Times New Roman" pitchFamily="18" charset="0"/>
                <a:cs typeface="Times New Roman" pitchFamily="18" charset="0"/>
              </a:rPr>
              <a:t>indicator and </a:t>
            </a:r>
            <a:r>
              <a:rPr lang="en-US" sz="2000" dirty="0">
                <a:latin typeface="Times New Roman" pitchFamily="18" charset="0"/>
                <a:cs typeface="Times New Roman" pitchFamily="18" charset="0"/>
              </a:rPr>
              <a:t>wind information, these can be used to </a:t>
            </a:r>
            <a:r>
              <a:rPr lang="en-US" sz="2000" dirty="0" smtClean="0">
                <a:latin typeface="Times New Roman" pitchFamily="18" charset="0"/>
                <a:cs typeface="Times New Roman" pitchFamily="18" charset="0"/>
              </a:rPr>
              <a:t>calculate navigational </a:t>
            </a:r>
            <a:r>
              <a:rPr lang="en-US" sz="2000" dirty="0">
                <a:latin typeface="Times New Roman" pitchFamily="18" charset="0"/>
                <a:cs typeface="Times New Roman" pitchFamily="18" charset="0"/>
              </a:rPr>
              <a:t>progress. </a:t>
            </a:r>
            <a:endParaRPr lang="en-US" sz="2000" dirty="0" smtClean="0">
              <a:latin typeface="Times New Roman" pitchFamily="18" charset="0"/>
              <a:cs typeface="Times New Roman" pitchFamily="18" charset="0"/>
            </a:endParaRPr>
          </a:p>
          <a:p>
            <a:pPr>
              <a:lnSpc>
                <a:spcPct val="150000"/>
              </a:lnSpc>
            </a:pPr>
            <a:r>
              <a:rPr lang="en-US" sz="2000" dirty="0" smtClean="0">
                <a:latin typeface="Times New Roman" pitchFamily="18" charset="0"/>
                <a:cs typeface="Times New Roman" pitchFamily="18" charset="0"/>
              </a:rPr>
              <a:t>Radios </a:t>
            </a:r>
            <a:r>
              <a:rPr lang="en-US" sz="2000" dirty="0">
                <a:latin typeface="Times New Roman" pitchFamily="18" charset="0"/>
                <a:cs typeface="Times New Roman" pitchFamily="18" charset="0"/>
              </a:rPr>
              <a:t>and instruments </a:t>
            </a:r>
            <a:r>
              <a:rPr lang="en-US" sz="2000" dirty="0" smtClean="0">
                <a:latin typeface="Times New Roman" pitchFamily="18" charset="0"/>
                <a:cs typeface="Times New Roman" pitchFamily="18" charset="0"/>
              </a:rPr>
              <a:t>sending locating </a:t>
            </a:r>
            <a:r>
              <a:rPr lang="en-US" sz="2000" dirty="0">
                <a:latin typeface="Times New Roman" pitchFamily="18" charset="0"/>
                <a:cs typeface="Times New Roman" pitchFamily="18" charset="0"/>
              </a:rPr>
              <a:t>information via radio waves have replaced </a:t>
            </a:r>
            <a:r>
              <a:rPr lang="en-US" sz="2000" dirty="0" smtClean="0">
                <a:latin typeface="Times New Roman" pitchFamily="18" charset="0"/>
                <a:cs typeface="Times New Roman" pitchFamily="18" charset="0"/>
              </a:rPr>
              <a:t>these manual </a:t>
            </a:r>
            <a:r>
              <a:rPr lang="en-US" sz="2000" dirty="0">
                <a:latin typeface="Times New Roman" pitchFamily="18" charset="0"/>
                <a:cs typeface="Times New Roman" pitchFamily="18" charset="0"/>
              </a:rPr>
              <a:t>efforts in modern </a:t>
            </a:r>
            <a:r>
              <a:rPr lang="en-US" sz="2000" dirty="0" smtClean="0">
                <a:latin typeface="Times New Roman" pitchFamily="18" charset="0"/>
                <a:cs typeface="Times New Roman" pitchFamily="18" charset="0"/>
              </a:rPr>
              <a:t>aircraft.</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Gyroscope </a:t>
            </a:r>
            <a:endParaRPr lang="en-US" dirty="0"/>
          </a:p>
        </p:txBody>
      </p:sp>
      <p:pic>
        <p:nvPicPr>
          <p:cNvPr id="23554" name="Picture 2"/>
          <p:cNvPicPr>
            <a:picLocks noGrp="1" noChangeAspect="1" noChangeArrowheads="1"/>
          </p:cNvPicPr>
          <p:nvPr>
            <p:ph idx="1"/>
          </p:nvPr>
        </p:nvPicPr>
        <p:blipFill>
          <a:blip r:embed="rId2"/>
          <a:srcRect/>
          <a:stretch>
            <a:fillRect/>
          </a:stretch>
        </p:blipFill>
        <p:spPr bwMode="auto">
          <a:xfrm>
            <a:off x="2667549" y="1600200"/>
            <a:ext cx="3808902"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gyroscope</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990600" y="1371600"/>
            <a:ext cx="6934200" cy="5105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TotalTime>
  <Words>2824</Words>
  <Application>Microsoft Office PowerPoint</Application>
  <PresentationFormat>On-screen Show (4:3)</PresentationFormat>
  <Paragraphs>173</Paragraphs>
  <Slides>64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64</vt:i4>
      </vt:variant>
    </vt:vector>
  </HeadingPairs>
  <TitlesOfParts>
    <vt:vector size="68" baseType="lpstr">
      <vt:lpstr>Arial</vt:lpstr>
      <vt:lpstr>Calibri</vt:lpstr>
      <vt:lpstr>Times New Roman</vt:lpstr>
      <vt:lpstr>Office Theme</vt:lpstr>
      <vt:lpstr>PowerPoint Presentation</vt:lpstr>
      <vt:lpstr>Flight Instruments </vt:lpstr>
      <vt:lpstr>PowerPoint Presentation</vt:lpstr>
      <vt:lpstr>Engine Instruments  </vt:lpstr>
      <vt:lpstr>PowerPoint Presentation</vt:lpstr>
      <vt:lpstr>PowerPoint Presentation</vt:lpstr>
      <vt:lpstr>Navigation Instruments </vt:lpstr>
      <vt:lpstr>Gyroscope </vt:lpstr>
      <vt:lpstr>Elements of gyroscope</vt:lpstr>
      <vt:lpstr>Determining the Direction of Precession</vt:lpstr>
      <vt:lpstr>PowerPoint Presentation</vt:lpstr>
      <vt:lpstr>Airspeed indicator</vt:lpstr>
      <vt:lpstr>Altimeter </vt:lpstr>
      <vt:lpstr>PowerPoint Presentation</vt:lpstr>
      <vt:lpstr>Pressure Measuring Instruments</vt:lpstr>
      <vt:lpstr>Bourdon tube pressure gauge</vt:lpstr>
      <vt:lpstr>PowerPoint Presentation</vt:lpstr>
      <vt:lpstr>PowerPoint Presentation</vt:lpstr>
      <vt:lpstr>PowerPoint Presentation</vt:lpstr>
      <vt:lpstr>Diaphragm Pressure Gauge </vt:lpstr>
      <vt:lpstr>PowerPoint Presentation</vt:lpstr>
      <vt:lpstr>Bellows type pressure gauge</vt:lpstr>
      <vt:lpstr>PowerPoint Presentation</vt:lpstr>
      <vt:lpstr>PowerPoint Presentation</vt:lpstr>
      <vt:lpstr>Hydraulic Pressure </vt:lpstr>
      <vt:lpstr>PowerPoint Presentation</vt:lpstr>
      <vt:lpstr>Vacuum Pressure gauge </vt:lpstr>
      <vt:lpstr>PowerPoint Presentation</vt:lpstr>
      <vt:lpstr>PowerPoint Presentation</vt:lpstr>
      <vt:lpstr>PowerPoint Presentation</vt:lpstr>
      <vt:lpstr>PowerPoint Presentation</vt:lpstr>
      <vt:lpstr>PowerPoint Presentation</vt:lpstr>
      <vt:lpstr>Mach meter</vt:lpstr>
      <vt:lpstr>Basic accelerometer mechanism</vt:lpstr>
      <vt:lpstr>Tachometers </vt:lpstr>
      <vt:lpstr>Mechanical Tachometers </vt:lpstr>
      <vt:lpstr>PowerPoint Presentation</vt:lpstr>
      <vt:lpstr>PowerPoint Presentation</vt:lpstr>
      <vt:lpstr>PowerPoint Presentation</vt:lpstr>
      <vt:lpstr>Electric Tachometers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Temperature Measuring Instruments </vt:lpstr>
      <vt:lpstr>Electrical Resistance Thermometer </vt:lpstr>
      <vt:lpstr>PowerPoint Presentation</vt:lpstr>
      <vt:lpstr>PowerPoint Presentation</vt:lpstr>
      <vt:lpstr>PowerPoint Presentation</vt:lpstr>
      <vt:lpstr>PowerPoint Presentation</vt:lpstr>
      <vt:lpstr>PowerPoint Presentation</vt:lpstr>
      <vt:lpstr>PowerPoint Presentation</vt:lpstr>
      <vt:lpstr>Thermocouple Temperature Indicators </vt:lpstr>
      <vt:lpstr>PowerPoint Presentation</vt:lpstr>
      <vt:lpstr>PowerPoint Presentation</vt:lpstr>
      <vt:lpstr>PowerPoint Presentation</vt:lpstr>
      <vt:lpstr>PowerPoint Presentation</vt:lpstr>
      <vt:lpstr>PowerPoint Presentation</vt:lpstr>
      <vt:lpstr>Turbine Gas Temperature Indicating Systems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Aero</dc:creator>
  <cp:lastModifiedBy>Aeronautical</cp:lastModifiedBy>
  <cp:revision>89</cp:revision>
  <dcterms:created xsi:type="dcterms:W3CDTF">2014-12-17T19:34:19Z</dcterms:created>
  <dcterms:modified xsi:type="dcterms:W3CDTF">2021-03-16T05:45:25Z</dcterms:modified>
</cp:coreProperties>
</file>